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0"/>
  </p:notesMasterIdLst>
  <p:sldIdLst>
    <p:sldId id="256" r:id="rId2"/>
    <p:sldId id="360" r:id="rId3"/>
    <p:sldId id="361" r:id="rId4"/>
    <p:sldId id="362" r:id="rId5"/>
    <p:sldId id="363" r:id="rId6"/>
    <p:sldId id="364" r:id="rId7"/>
    <p:sldId id="366" r:id="rId8"/>
    <p:sldId id="367" r:id="rId9"/>
    <p:sldId id="369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2" r:id="rId23"/>
    <p:sldId id="381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3" r:id="rId34"/>
    <p:sldId id="392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7" r:id="rId56"/>
    <p:sldId id="415" r:id="rId57"/>
    <p:sldId id="416" r:id="rId58"/>
    <p:sldId id="420" r:id="rId59"/>
    <p:sldId id="419" r:id="rId60"/>
    <p:sldId id="421" r:id="rId61"/>
    <p:sldId id="423" r:id="rId62"/>
    <p:sldId id="425" r:id="rId63"/>
    <p:sldId id="429" r:id="rId64"/>
    <p:sldId id="426" r:id="rId65"/>
    <p:sldId id="427" r:id="rId66"/>
    <p:sldId id="422" r:id="rId67"/>
    <p:sldId id="430" r:id="rId68"/>
    <p:sldId id="414" r:id="rId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E6B"/>
    <a:srgbClr val="007033"/>
    <a:srgbClr val="C80064"/>
    <a:srgbClr val="D6370C"/>
    <a:srgbClr val="FF0D97"/>
    <a:srgbClr val="0000CC"/>
    <a:srgbClr val="003635"/>
    <a:srgbClr val="9EFF29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53"/>
    <p:restoredTop sz="92361"/>
  </p:normalViewPr>
  <p:slideViewPr>
    <p:cSldViewPr snapToGrid="0">
      <p:cViewPr varScale="1">
        <p:scale>
          <a:sx n="187" d="100"/>
          <a:sy n="187" d="100"/>
        </p:scale>
        <p:origin x="1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createFrame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create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bind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renderbufferStor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bindFrame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framebufferTexture2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framebuffer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ebglfundamentals.org/webgl/lessons/webgl-shadow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271" y="3414252"/>
            <a:ext cx="8825593" cy="884898"/>
          </a:xfrm>
        </p:spPr>
        <p:txBody>
          <a:bodyPr>
            <a:normAutofit/>
          </a:bodyPr>
          <a:lstStyle/>
          <a:p>
            <a:r>
              <a:rPr lang="en-US" dirty="0"/>
              <a:t>Frame Buffer &amp; Shadow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5542F-9F56-4746-BCB4-06EB3FBE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8E8754-6B2A-6449-BBDA-4E30B4786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Create and setup a frame buffer: (6 steps)</a:t>
            </a:r>
          </a:p>
          <a:p>
            <a:pPr lvl="1"/>
            <a:r>
              <a:rPr kumimoji="1" lang="en-US" altLang="zh-TW" sz="1200" dirty="0"/>
              <a:t>Create a frame buffer: </a:t>
            </a:r>
            <a:r>
              <a:rPr kumimoji="1" lang="en-US" altLang="zh-TW" sz="1200" dirty="0" err="1"/>
              <a:t>gl.createFramebuffer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Create a texture buffer as a color buffer: multiple steps. The same as how we create a texture buffer before </a:t>
            </a:r>
          </a:p>
          <a:p>
            <a:pPr lvl="1"/>
            <a:r>
              <a:rPr kumimoji="1" lang="en-US" altLang="zh-TW" sz="1200" dirty="0"/>
              <a:t>Create a render buffer as a depth buffer: </a:t>
            </a:r>
            <a:r>
              <a:rPr kumimoji="1" lang="en-US" altLang="zh-TW" sz="1200" dirty="0" err="1"/>
              <a:t>gl.createRenderbuffer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Configurate the render buffer: </a:t>
            </a:r>
            <a:r>
              <a:rPr kumimoji="1" lang="en-US" altLang="zh-TW" sz="1200" dirty="0" err="1"/>
              <a:t>gl.bindRenderbuffer</a:t>
            </a:r>
            <a:r>
              <a:rPr kumimoji="1" lang="en-US" altLang="zh-TW" sz="1200" dirty="0"/>
              <a:t>(), </a:t>
            </a:r>
            <a:r>
              <a:rPr kumimoji="1" lang="en-US" altLang="zh-TW" sz="1200" dirty="0" err="1"/>
              <a:t>gl.renderbufferStorage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200" dirty="0"/>
              <a:t>Bind the render buffer to the frame buffer as a depth buffer: </a:t>
            </a:r>
            <a:r>
              <a:rPr kumimoji="1" lang="en-US" altLang="zh-TW" sz="1200" dirty="0" err="1"/>
              <a:t>gl.framebufferRenderbuffer</a:t>
            </a:r>
            <a:r>
              <a:rPr kumimoji="1" lang="en-US" altLang="zh-TW" sz="1200" dirty="0"/>
              <a:t>()</a:t>
            </a:r>
          </a:p>
          <a:p>
            <a:pPr lvl="1"/>
            <a:endParaRPr kumimoji="1" lang="zh-TW" altLang="en-US" sz="12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06A7256-E444-1A40-875E-06F3E1D22B0B}"/>
              </a:ext>
            </a:extLst>
          </p:cNvPr>
          <p:cNvGrpSpPr/>
          <p:nvPr/>
        </p:nvGrpSpPr>
        <p:grpSpPr>
          <a:xfrm>
            <a:off x="2706700" y="2936708"/>
            <a:ext cx="4183958" cy="2127583"/>
            <a:chOff x="2118039" y="2160814"/>
            <a:chExt cx="5865545" cy="29826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E6835C-BB24-E743-BE9B-DBB8D49BB364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C48E80-0BE1-7D40-86F9-8E8FE8DC441A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8E47460-146D-D34E-A39D-85B2CB15D93D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45B2F1-1FBB-B84B-BB0B-E4F4D83614A5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</a:t>
              </a:r>
              <a:r>
                <a:rPr kumimoji="1" lang="en-US" altLang="zh-TW" sz="700" dirty="0">
                  <a:solidFill>
                    <a:srgbClr val="C00000"/>
                  </a:solidFill>
                </a:rPr>
                <a:t>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C1E847-3D4E-4140-B2F6-7FAD5548D02E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E58E34-6DAE-F441-AC7F-CCD76BE5799E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F8C62C-382A-D440-8F0F-A3EF5883BFEC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EAC28EC-A8B3-4A49-A5E9-127A972E76B5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E706BD0D-6217-764E-ADCC-54194BD1C7A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E46AAFF-C369-E141-840A-22145C040511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91EF4477-4A85-9C4A-A64D-A2DDDCED340D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EA14CB6-2D16-B348-BB90-920E7AE6B344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C822509A-AEE4-A544-A64C-60F2447BE740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DCA7BA2-E263-C74C-9819-062004A009B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6F6B8B4E-ACE8-0445-8BF5-202F570D1F8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60869A69-37BE-3640-B89D-946E4E9FE02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接點 20">
              <a:extLst>
                <a:ext uri="{FF2B5EF4-FFF2-40B4-BE49-F238E27FC236}">
                  <a16:creationId xmlns:a16="http://schemas.microsoft.com/office/drawing/2014/main" id="{6C7B39F7-FFD6-D647-979A-02C871377294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AEDE600-856D-234D-9842-22A40B443CBE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E1B7562-2743-3F4C-9D5D-A707F409DA9D}"/>
              </a:ext>
            </a:extLst>
          </p:cNvPr>
          <p:cNvSpPr/>
          <p:nvPr/>
        </p:nvSpPr>
        <p:spPr>
          <a:xfrm>
            <a:off x="5535386" y="2883627"/>
            <a:ext cx="1412421" cy="9428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849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frame buffer: </a:t>
            </a:r>
            <a:r>
              <a:rPr kumimoji="1" lang="en-US" altLang="zh-TW" sz="1600" dirty="0" err="1"/>
              <a:t>gl.createFramebuffer</a:t>
            </a:r>
            <a:r>
              <a:rPr kumimoji="1" lang="en-US" altLang="zh-TW" sz="1600" dirty="0"/>
              <a:t>()</a:t>
            </a:r>
          </a:p>
          <a:p>
            <a:pPr lvl="1"/>
            <a:r>
              <a:rPr kumimoji="1" lang="en" altLang="zh-TW" sz="1600" dirty="0">
                <a:hlinkClick r:id="rId2"/>
              </a:rPr>
              <a:t>https://developer.mozilla.org/en-US/docs/Web/API/WebGLRenderingContext/createFramebuffer</a:t>
            </a:r>
            <a:r>
              <a:rPr kumimoji="1" lang="en" altLang="zh-TW" sz="1600" dirty="0"/>
              <a:t> 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frame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gl.createFramebuffer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6015" y="4050576"/>
            <a:ext cx="2084614" cy="1382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670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texture buffer as the color buffer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texture buffer as a color buffer: </a:t>
            </a:r>
            <a:br>
              <a:rPr kumimoji="1" lang="en-US" altLang="zh-TW" sz="1000" b="1" dirty="0">
                <a:solidFill>
                  <a:srgbClr val="C00000"/>
                </a:solidFill>
              </a:rPr>
            </a:br>
            <a:r>
              <a:rPr kumimoji="1" lang="en-US" altLang="zh-TW" sz="1000" b="1" dirty="0">
                <a:solidFill>
                  <a:srgbClr val="C00000"/>
                </a:solidFill>
              </a:rPr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48598" y="2265319"/>
            <a:ext cx="3602270" cy="7565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B64F28-024B-7F47-8C07-333BEB8E6445}"/>
              </a:ext>
            </a:extLst>
          </p:cNvPr>
          <p:cNvSpPr txBox="1"/>
          <p:nvPr/>
        </p:nvSpPr>
        <p:spPr>
          <a:xfrm>
            <a:off x="7704182" y="2456327"/>
            <a:ext cx="1439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size to render (2048, 2048)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render buffer as a depth buffer</a:t>
            </a:r>
          </a:p>
          <a:p>
            <a:pPr lvl="1"/>
            <a:r>
              <a:rPr kumimoji="1" lang="en-US" altLang="zh-TW" sz="1600" dirty="0" err="1"/>
              <a:t>gl.createRenderbuffer</a:t>
            </a:r>
            <a:r>
              <a:rPr kumimoji="1" lang="en-US" altLang="zh-TW" sz="1600" dirty="0"/>
              <a:t>()</a:t>
            </a:r>
          </a:p>
          <a:p>
            <a:r>
              <a:rPr kumimoji="1" lang="en" altLang="zh-TW" sz="1600" dirty="0">
                <a:hlinkClick r:id="rId2"/>
              </a:rPr>
              <a:t>https://developer.mozilla.org/en-US/docs/Web/API/WebGLRenderingContext/createRenderbuffer</a:t>
            </a:r>
            <a:r>
              <a:rPr kumimoji="1" lang="en" altLang="zh-TW" sz="1600" dirty="0"/>
              <a:t> 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render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gl.createRenderbuffer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335637"/>
            <a:ext cx="2162989" cy="13908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847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Configurate the render buffer</a:t>
            </a:r>
          </a:p>
          <a:p>
            <a:pPr lvl="1"/>
            <a:r>
              <a:rPr kumimoji="1" lang="en-US" altLang="zh-TW" sz="1600" dirty="0" err="1"/>
              <a:t>gl.bindRenderbuffer</a:t>
            </a:r>
            <a:r>
              <a:rPr kumimoji="1" lang="en-US" altLang="zh-TW" sz="1600" dirty="0"/>
              <a:t>()</a:t>
            </a:r>
          </a:p>
          <a:p>
            <a:pPr lvl="2"/>
            <a:r>
              <a:rPr kumimoji="1" lang="en-US" altLang="zh-TW" sz="1200" dirty="0"/>
              <a:t>Bind the buffer we just created to </a:t>
            </a:r>
            <a:r>
              <a:rPr kumimoji="1" lang="en-US" altLang="zh-TW" sz="1200" dirty="0" err="1"/>
              <a:t>gl.RENDERBUFFER</a:t>
            </a:r>
            <a:endParaRPr kumimoji="1" lang="en-US" altLang="zh-TW" sz="1200" dirty="0"/>
          </a:p>
          <a:p>
            <a:pPr lvl="2"/>
            <a:r>
              <a:rPr kumimoji="1" lang="en-US" altLang="zh-TW" sz="1200" dirty="0">
                <a:hlinkClick r:id="rId2"/>
              </a:rPr>
              <a:t>https://developer.mozilla.org/en-US/docs/Web/API/WebGLRenderingContext/bindRenderbuffer</a:t>
            </a:r>
            <a:r>
              <a:rPr kumimoji="1" lang="en-US" altLang="zh-TW" sz="1200" dirty="0"/>
              <a:t> 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Configurate the render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gl.bindRenderbuffer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(),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gl.renderbufferStorage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447214"/>
            <a:ext cx="3033847" cy="40984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08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 err="1"/>
              <a:t>initFrameBufffer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Configurate the render buffer</a:t>
            </a:r>
          </a:p>
          <a:p>
            <a:pPr lvl="1"/>
            <a:r>
              <a:rPr kumimoji="1" lang="en-US" altLang="zh-TW" sz="1400" dirty="0" err="1"/>
              <a:t>gl.renderbufferStorage</a:t>
            </a:r>
            <a:r>
              <a:rPr kumimoji="1" lang="en-US" altLang="zh-TW" sz="1400" dirty="0"/>
              <a:t>(target, </a:t>
            </a:r>
            <a:r>
              <a:rPr kumimoji="1" lang="en-US" altLang="zh-TW" sz="1400" dirty="0" err="1"/>
              <a:t>internalformat</a:t>
            </a:r>
            <a:r>
              <a:rPr kumimoji="1" lang="en-US" altLang="zh-TW" sz="1400" dirty="0"/>
              <a:t>, width, height)</a:t>
            </a:r>
          </a:p>
          <a:p>
            <a:pPr lvl="2"/>
            <a:r>
              <a:rPr kumimoji="1" lang="en-US" altLang="zh-TW" sz="1100" dirty="0"/>
              <a:t>target: should be </a:t>
            </a:r>
            <a:r>
              <a:rPr kumimoji="1" lang="en-US" altLang="zh-TW" sz="1100" dirty="0" err="1"/>
              <a:t>gl.RENDERBUFFER</a:t>
            </a:r>
            <a:endParaRPr kumimoji="1" lang="en-US" altLang="zh-TW" sz="1100" dirty="0"/>
          </a:p>
          <a:p>
            <a:pPr lvl="2"/>
            <a:r>
              <a:rPr kumimoji="1" lang="en-US" altLang="zh-TW" sz="1100" dirty="0" err="1"/>
              <a:t>internalformat</a:t>
            </a:r>
            <a:r>
              <a:rPr kumimoji="1" lang="en-US" altLang="zh-TW" sz="1100" dirty="0"/>
              <a:t>: functionality and size per unit of this buffer</a:t>
            </a:r>
          </a:p>
          <a:p>
            <a:pPr lvl="2"/>
            <a:r>
              <a:rPr kumimoji="1" lang="en-US" altLang="zh-TW" sz="1100" dirty="0"/>
              <a:t>Width, height: width and height of this buffer</a:t>
            </a:r>
          </a:p>
          <a:p>
            <a:pPr lvl="2"/>
            <a:r>
              <a:rPr kumimoji="1" lang="en" altLang="zh-TW" sz="1100" dirty="0">
                <a:hlinkClick r:id="rId2"/>
              </a:rPr>
              <a:t>https://developer.mozilla.org/en-US/docs/Web/API/WebGLRenderingContext/renderbufferStorage</a:t>
            </a:r>
            <a:r>
              <a:rPr kumimoji="1" lang="en" altLang="zh-TW" sz="1100" dirty="0"/>
              <a:t> </a:t>
            </a:r>
            <a:endParaRPr kumimoji="1" lang="zh-TW" altLang="en-US" sz="11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Configurate the render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gl.bindRenderbuffer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(),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gl.renderbufferStorage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447214"/>
            <a:ext cx="3033847" cy="40984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B64F28-024B-7F47-8C07-333BEB8E6445}"/>
              </a:ext>
            </a:extLst>
          </p:cNvPr>
          <p:cNvSpPr txBox="1"/>
          <p:nvPr/>
        </p:nvSpPr>
        <p:spPr>
          <a:xfrm>
            <a:off x="7072523" y="3808608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size (2048, 2048)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4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 err="1"/>
              <a:t>initFrameBufffer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Before starting to setup the frame buffer, we should bind the created from buffer to </a:t>
            </a:r>
            <a:r>
              <a:rPr kumimoji="1" lang="en-US" altLang="zh-TW" sz="1400" dirty="0" err="1"/>
              <a:t>gl.FRAMEBUFFER</a:t>
            </a:r>
            <a:r>
              <a:rPr kumimoji="1" lang="en-US" altLang="zh-TW" sz="1400" dirty="0"/>
              <a:t> using </a:t>
            </a:r>
            <a:r>
              <a:rPr kumimoji="1" lang="en-US" altLang="zh-TW" sz="1400" dirty="0" err="1"/>
              <a:t>gl.bindFramebuffer</a:t>
            </a:r>
            <a:r>
              <a:rPr kumimoji="1" lang="en-US" altLang="zh-TW" sz="1400" dirty="0"/>
              <a:t>()</a:t>
            </a:r>
          </a:p>
          <a:p>
            <a:pPr lvl="1"/>
            <a:r>
              <a:rPr kumimoji="1" lang="en" altLang="zh-TW" sz="1100" dirty="0">
                <a:hlinkClick r:id="rId2"/>
              </a:rPr>
              <a:t>https://developer.mozilla.org/en-US/docs/Web/API/WebGLRenderingContext/bindFramebuffer</a:t>
            </a:r>
            <a:r>
              <a:rPr kumimoji="1" lang="en" altLang="zh-TW" sz="1100" dirty="0"/>
              <a:t> </a:t>
            </a:r>
            <a:endParaRPr kumimoji="1" lang="zh-TW" altLang="en-US" sz="11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77988" y="4188542"/>
            <a:ext cx="2481943" cy="1222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6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/>
              <a:t>set the texture to be color buffer of the frame buffer</a:t>
            </a:r>
          </a:p>
          <a:p>
            <a:r>
              <a:rPr kumimoji="1" lang="en-US" altLang="zh-TW" sz="1100" dirty="0"/>
              <a:t>gl.framebufferTexture2D</a:t>
            </a:r>
            <a:r>
              <a:rPr kumimoji="1" lang="en-US" altLang="zh-TW" sz="1100" dirty="0">
                <a:sym typeface="Wingdings" pitchFamily="2" charset="2"/>
              </a:rPr>
              <a:t>(target, attachment, </a:t>
            </a:r>
            <a:r>
              <a:rPr kumimoji="1" lang="en-US" altLang="zh-TW" sz="1100" dirty="0" err="1">
                <a:sym typeface="Wingdings" pitchFamily="2" charset="2"/>
              </a:rPr>
              <a:t>textarget</a:t>
            </a:r>
            <a:r>
              <a:rPr kumimoji="1" lang="en-US" altLang="zh-TW" sz="1100" dirty="0">
                <a:sym typeface="Wingdings" pitchFamily="2" charset="2"/>
              </a:rPr>
              <a:t>, texture, level)</a:t>
            </a: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target: </a:t>
            </a:r>
            <a:r>
              <a:rPr kumimoji="1" lang="en-US" altLang="zh-TW" sz="1100" dirty="0" err="1">
                <a:sym typeface="Wingdings" pitchFamily="2" charset="2"/>
              </a:rPr>
              <a:t>gl.FRAMEBUFFER</a:t>
            </a:r>
            <a:endParaRPr kumimoji="1" lang="en-US" altLang="zh-TW" sz="1100" dirty="0">
              <a:sym typeface="Wingdings" pitchFamily="2" charset="2"/>
            </a:endParaRP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attachment: gl.COLOR_ATTACHMENT0 means linking to color buffer</a:t>
            </a:r>
          </a:p>
          <a:p>
            <a:pPr lvl="1"/>
            <a:r>
              <a:rPr kumimoji="1" lang="en-US" altLang="zh-TW" sz="1100" dirty="0" err="1">
                <a:sym typeface="Wingdings" pitchFamily="2" charset="2"/>
              </a:rPr>
              <a:t>textarget</a:t>
            </a:r>
            <a:r>
              <a:rPr kumimoji="1" lang="en-US" altLang="zh-TW" sz="1100" dirty="0">
                <a:sym typeface="Wingdings" pitchFamily="2" charset="2"/>
              </a:rPr>
              <a:t>: gl.TEXTURE_2D or </a:t>
            </a:r>
            <a:r>
              <a:rPr kumimoji="1" lang="en-US" altLang="zh-TW" sz="1100" dirty="0" err="1">
                <a:sym typeface="Wingdings" pitchFamily="2" charset="2"/>
              </a:rPr>
              <a:t>gl.TEXTURE_CUBE</a:t>
            </a:r>
            <a:endParaRPr kumimoji="1" lang="en-US" altLang="zh-TW" sz="1100" dirty="0">
              <a:sym typeface="Wingdings" pitchFamily="2" charset="2"/>
            </a:endParaRP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texture: the texture</a:t>
            </a: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level: set 0</a:t>
            </a:r>
          </a:p>
          <a:p>
            <a:pPr lvl="1"/>
            <a:r>
              <a:rPr kumimoji="1" lang="en" altLang="zh-TW" sz="1000" dirty="0">
                <a:hlinkClick r:id="rId2"/>
              </a:rPr>
              <a:t>https://developer.mozilla.org/en-US/docs/Web/API/WebGLRenderingContext/framebufferTexture2D</a:t>
            </a:r>
            <a:r>
              <a:rPr kumimoji="1" lang="en" altLang="zh-TW" sz="1000" dirty="0"/>
              <a:t> </a:t>
            </a:r>
            <a:endParaRPr kumimoji="1" lang="zh-TW" altLang="en-US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4926" y="4288818"/>
            <a:ext cx="3034937" cy="248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339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/>
              <a:t>Set the render buffer as the depth buffer of the frame buffer</a:t>
            </a:r>
          </a:p>
          <a:p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(target, attachment, </a:t>
            </a:r>
            <a:r>
              <a:rPr kumimoji="1" lang="en-US" altLang="zh-TW" sz="1000" dirty="0" err="1"/>
              <a:t>renderbuffertarget</a:t>
            </a:r>
            <a:r>
              <a:rPr kumimoji="1" lang="en-US" altLang="zh-TW" sz="1000" dirty="0"/>
              <a:t>, </a:t>
            </a:r>
            <a:r>
              <a:rPr kumimoji="1" lang="en-US" altLang="zh-TW" sz="1000" dirty="0" err="1"/>
              <a:t>renderbuffer</a:t>
            </a:r>
            <a:r>
              <a:rPr kumimoji="1" lang="en-US" altLang="zh-TW" sz="1000" dirty="0"/>
              <a:t>)</a:t>
            </a:r>
            <a:endParaRPr kumimoji="1" lang="en" altLang="zh-TW" sz="1000" dirty="0"/>
          </a:p>
          <a:p>
            <a:pPr lvl="1"/>
            <a:r>
              <a:rPr kumimoji="1" lang="en" altLang="zh-TW" sz="1000" dirty="0"/>
              <a:t>target: </a:t>
            </a:r>
            <a:r>
              <a:rPr kumimoji="1" lang="en" altLang="zh-TW" sz="1000" dirty="0" err="1"/>
              <a:t>gl.FRAMEBUFFER</a:t>
            </a:r>
            <a:r>
              <a:rPr kumimoji="1" lang="en" altLang="zh-TW" sz="1000" dirty="0"/>
              <a:t> in this case</a:t>
            </a:r>
          </a:p>
          <a:p>
            <a:pPr lvl="1"/>
            <a:r>
              <a:rPr kumimoji="1" lang="en" altLang="zh-TW" sz="1000" dirty="0"/>
              <a:t>attachment: </a:t>
            </a:r>
            <a:r>
              <a:rPr kumimoji="1" lang="en" altLang="zh-TW" sz="1000" dirty="0" err="1"/>
              <a:t>gl.DEPTH_ATTACHMENT</a:t>
            </a:r>
            <a:r>
              <a:rPr kumimoji="1" lang="en" altLang="zh-TW" sz="1000" dirty="0"/>
              <a:t> to set this buffer as the depth buffer</a:t>
            </a:r>
          </a:p>
          <a:p>
            <a:pPr lvl="1"/>
            <a:r>
              <a:rPr kumimoji="1" lang="en" altLang="zh-TW" sz="1000" dirty="0" err="1"/>
              <a:t>renderbuffertarget</a:t>
            </a:r>
            <a:r>
              <a:rPr kumimoji="1" lang="en" altLang="zh-TW" sz="1000" dirty="0"/>
              <a:t>: </a:t>
            </a:r>
            <a:r>
              <a:rPr kumimoji="1" lang="en" altLang="zh-TW" sz="1000" dirty="0" err="1"/>
              <a:t>gl.RENDERBUFFER</a:t>
            </a:r>
            <a:r>
              <a:rPr kumimoji="1" lang="en" altLang="zh-TW" sz="1000" dirty="0"/>
              <a:t> in this case</a:t>
            </a:r>
          </a:p>
          <a:p>
            <a:pPr lvl="1"/>
            <a:r>
              <a:rPr kumimoji="1" lang="en" altLang="zh-TW" sz="1000" dirty="0" err="1"/>
              <a:t>renderbuffer</a:t>
            </a:r>
            <a:r>
              <a:rPr kumimoji="1" lang="en" altLang="zh-TW" sz="1000" dirty="0"/>
              <a:t>: the buffer</a:t>
            </a:r>
          </a:p>
          <a:p>
            <a:pPr lvl="1"/>
            <a:r>
              <a:rPr kumimoji="1" lang="en" altLang="zh-TW" sz="1000" dirty="0">
                <a:hlinkClick r:id="rId2"/>
              </a:rPr>
              <a:t>https://developer.mozilla.org/en-US/docs/Web/API/WebGLRenderingContext/framebufferRenderbuffer</a:t>
            </a:r>
            <a:r>
              <a:rPr kumimoji="1" lang="en" altLang="zh-TW" sz="1000" dirty="0"/>
              <a:t> </a:t>
            </a:r>
            <a:endParaRPr kumimoji="1" lang="zh-TW" altLang="en-US" sz="1000" dirty="0"/>
          </a:p>
          <a:p>
            <a:pPr lvl="1"/>
            <a:endParaRPr kumimoji="1" lang="en-US" altLang="zh-TW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664926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render buffer to the frame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gl.framebufferRenderbuffer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  <a:endParaRPr kumimoji="1" lang="zh-TW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4926" y="4538196"/>
            <a:ext cx="3034937" cy="248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38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 err="1"/>
              <a:t>framebuffer.texture</a:t>
            </a:r>
            <a:r>
              <a:rPr kumimoji="1" lang="en-US" altLang="zh-TW" sz="1100" dirty="0"/>
              <a:t> = texture</a:t>
            </a:r>
          </a:p>
          <a:p>
            <a:pPr lvl="1"/>
            <a:r>
              <a:rPr kumimoji="1" lang="en-US" altLang="zh-TW" sz="1000" dirty="0"/>
              <a:t>It is easy for us to access the texture if we put the reference of the texture and the framebuffer together </a:t>
            </a:r>
          </a:p>
          <a:p>
            <a:r>
              <a:rPr kumimoji="1" lang="en-US" altLang="zh-TW" sz="1000" dirty="0"/>
              <a:t>return </a:t>
            </a:r>
            <a:r>
              <a:rPr kumimoji="1" lang="en-US" altLang="zh-TW" sz="1000" dirty="0" err="1"/>
              <a:t>frameBuffer</a:t>
            </a:r>
            <a:endParaRPr kumimoji="1" lang="zh-TW" altLang="en-US" sz="1000" dirty="0"/>
          </a:p>
          <a:p>
            <a:pPr lvl="1"/>
            <a:endParaRPr kumimoji="1" lang="en-US" altLang="zh-TW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664926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render buffer to the frame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gl.framebufferRenderbuffer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  <a:endParaRPr kumimoji="1" lang="zh-TW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30" y="2081349"/>
            <a:ext cx="3641638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753544" y="4788500"/>
            <a:ext cx="1615440" cy="3053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212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5EEB9-41A5-D44D-A3F2-1AED418B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Frame Buffer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BBFE2-78AC-ED4D-A09E-E29D89DF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Replace color buffer or depth buffer</a:t>
            </a:r>
          </a:p>
          <a:p>
            <a:pPr lvl="1"/>
            <a:r>
              <a:rPr kumimoji="1" lang="en-US" altLang="zh-TW" sz="2400" dirty="0"/>
              <a:t>By default, WebGL draws on color buffer</a:t>
            </a:r>
          </a:p>
          <a:p>
            <a:r>
              <a:rPr kumimoji="1" lang="en-US" altLang="zh-TW" sz="2400" dirty="0"/>
              <a:t>We can also draw on </a:t>
            </a:r>
            <a:r>
              <a:rPr kumimoji="1" lang="en-US" altLang="zh-TW" sz="2400" b="1" dirty="0"/>
              <a:t>frame buffer</a:t>
            </a:r>
          </a:p>
          <a:p>
            <a:pPr lvl="1"/>
            <a:r>
              <a:rPr kumimoji="1" lang="en-US" altLang="zh-TW" sz="2400" dirty="0"/>
              <a:t>Offscreen rendering. Why?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154EC-819A-824B-ABB1-A04101D4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4" y="3038475"/>
            <a:ext cx="4227080" cy="19240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CDBF122-9CB0-8248-94D9-40BEA8CFD965}"/>
              </a:ext>
            </a:extLst>
          </p:cNvPr>
          <p:cNvSpPr txBox="1"/>
          <p:nvPr/>
        </p:nvSpPr>
        <p:spPr>
          <a:xfrm>
            <a:off x="5112446" y="3500029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Frame buffer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912D1A-775F-5043-8A90-0059FF5F5FCF}"/>
              </a:ext>
            </a:extLst>
          </p:cNvPr>
          <p:cNvSpPr txBox="1"/>
          <p:nvPr/>
        </p:nvSpPr>
        <p:spPr>
          <a:xfrm>
            <a:off x="6278893" y="2974915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Color buffer</a:t>
            </a:r>
          </a:p>
          <a:p>
            <a:r>
              <a:rPr kumimoji="1" lang="en-US" altLang="zh-TW" sz="1000" dirty="0"/>
              <a:t>(to canvas)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3864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014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draw() in </a:t>
            </a:r>
            <a:r>
              <a:rPr kumimoji="1" lang="en-US" altLang="zh-TW" sz="2400" dirty="0" err="1"/>
              <a:t>WebGL.js</a:t>
            </a:r>
            <a:endParaRPr kumimoji="1" lang="en-US" altLang="zh-TW" sz="2400" dirty="0"/>
          </a:p>
          <a:p>
            <a:r>
              <a:rPr kumimoji="1" lang="en-US" altLang="zh-TW" sz="2400" dirty="0"/>
              <a:t>Set the viewport before drawing if your off-screen and on-screen size are different</a:t>
            </a:r>
            <a:endParaRPr kumimoji="1" lang="zh-TW" altLang="en-US" sz="2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5782BDC-97FE-4F49-A949-01391477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80" y="2571750"/>
            <a:ext cx="3121620" cy="12251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309CB7-EBCC-8342-9C00-FC94E3954F9F}"/>
              </a:ext>
            </a:extLst>
          </p:cNvPr>
          <p:cNvSpPr/>
          <p:nvPr/>
        </p:nvSpPr>
        <p:spPr>
          <a:xfrm>
            <a:off x="6123324" y="2779674"/>
            <a:ext cx="3020676" cy="3031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978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Call Off Screen Shader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Call off-screen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FA7A243-7D65-AC42-972C-4421C2F59538}"/>
              </a:ext>
            </a:extLst>
          </p:cNvPr>
          <p:cNvSpPr/>
          <p:nvPr/>
        </p:nvSpPr>
        <p:spPr>
          <a:xfrm>
            <a:off x="2298485" y="2672838"/>
            <a:ext cx="4668372" cy="1010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518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03565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drawOffScreen</a:t>
            </a:r>
            <a:r>
              <a:rPr kumimoji="1" lang="en-US" altLang="zh-TW" sz="2000" dirty="0"/>
              <a:t>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 err="1"/>
              <a:t>drawOffScreen</a:t>
            </a:r>
            <a:r>
              <a:rPr kumimoji="1" lang="en-US" altLang="zh-TW" sz="2000" dirty="0"/>
              <a:t>() is essentially the same as normal draw procedure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72" y="3023428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87052" y="3501859"/>
            <a:ext cx="1026411" cy="1545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D04B282-5409-324D-9900-5CA57DAA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86" y="1027610"/>
            <a:ext cx="3375414" cy="4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Back to Normal Rendering Target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7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639216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draw()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To switch the rendering target back to normal(default) buffer, just call </a:t>
            </a:r>
            <a:r>
              <a:rPr kumimoji="1" lang="en-US" altLang="zh-TW" sz="2000" dirty="0" err="1"/>
              <a:t>gl.bindFramebuffer</a:t>
            </a:r>
            <a:r>
              <a:rPr kumimoji="1" lang="en-US" altLang="zh-TW" sz="2000" dirty="0"/>
              <a:t>() and set the second parameter to </a:t>
            </a:r>
            <a:r>
              <a:rPr kumimoji="1" lang="en-US" altLang="zh-TW" sz="2000" b="1" dirty="0"/>
              <a:t>null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72" y="3023428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95760" y="3636021"/>
            <a:ext cx="2715874" cy="3002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34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Back to Normal Rendering Target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Pass the texture of the created frame buffer to the on-screen shader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E99EF90-8089-264A-8F81-3DA8A9541F29}"/>
              </a:ext>
            </a:extLst>
          </p:cNvPr>
          <p:cNvSpPr/>
          <p:nvPr/>
        </p:nvSpPr>
        <p:spPr>
          <a:xfrm>
            <a:off x="2298485" y="3682102"/>
            <a:ext cx="4668372" cy="14418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568A09-836F-7747-9938-99A7C80FEF17}"/>
              </a:ext>
            </a:extLst>
          </p:cNvPr>
          <p:cNvSpPr/>
          <p:nvPr/>
        </p:nvSpPr>
        <p:spPr>
          <a:xfrm>
            <a:off x="5539461" y="2937491"/>
            <a:ext cx="654244" cy="7446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813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Pass the Texture from Off-screen Shader to On-Screen Shader and Render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035650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drawOnScreen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Just get the texture object in our “</a:t>
            </a:r>
            <a:r>
              <a:rPr kumimoji="1" lang="en-US" altLang="zh-TW" sz="1600" dirty="0" err="1"/>
              <a:t>fbo</a:t>
            </a:r>
            <a:r>
              <a:rPr kumimoji="1" lang="en-US" altLang="zh-TW" sz="1600" dirty="0"/>
              <a:t>” and assign to a texture unit</a:t>
            </a:r>
          </a:p>
          <a:p>
            <a:r>
              <a:rPr kumimoji="1" lang="en-US" altLang="zh-TW" sz="1600" dirty="0"/>
              <a:t>Call the on-screen shader to render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55" y="3078995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94432" y="3978780"/>
            <a:ext cx="1026411" cy="1545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C9BE84C-7C9B-1E4D-BE55-CAB22617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87" y="920972"/>
            <a:ext cx="3385084" cy="42240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2982AF-895F-7244-9C13-454997E5A251}"/>
              </a:ext>
            </a:extLst>
          </p:cNvPr>
          <p:cNvSpPr/>
          <p:nvPr/>
        </p:nvSpPr>
        <p:spPr>
          <a:xfrm>
            <a:off x="5905740" y="4067955"/>
            <a:ext cx="1940683" cy="27762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E422F4-5026-764B-BE35-3436F313721C}"/>
              </a:ext>
            </a:extLst>
          </p:cNvPr>
          <p:cNvSpPr/>
          <p:nvPr/>
        </p:nvSpPr>
        <p:spPr>
          <a:xfrm>
            <a:off x="5905739" y="3268479"/>
            <a:ext cx="1749095" cy="1191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358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9CF03-85AC-C24D-8E3B-5C629662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Example (Ex09-1): Shader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D5B1-60F7-8846-A341-CB9671F2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151625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Shader? </a:t>
            </a:r>
          </a:p>
          <a:p>
            <a:pPr lvl="1"/>
            <a:r>
              <a:rPr kumimoji="1" lang="en-US" altLang="zh-TW" sz="1400" dirty="0"/>
              <a:t>The on- and off-screen are the same one in this example. </a:t>
            </a:r>
          </a:p>
          <a:p>
            <a:pPr lvl="1"/>
            <a:r>
              <a:rPr kumimoji="1" lang="en-US" altLang="zh-TW" sz="1400" dirty="0"/>
              <a:t>And, they are the same as the shader we have to render a scene with a texture image</a:t>
            </a:r>
          </a:p>
          <a:p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BEE12AD-6C67-1944-B733-094B9394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31" y="2449830"/>
            <a:ext cx="3733437" cy="2532933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2A2A3787-87DF-1049-8240-2B5C5DCDF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62" y="1131886"/>
            <a:ext cx="3259437" cy="40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0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507CC-7B64-0743-9A72-5C36B24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5C331-81FE-5043-8AAF-758DB949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The use of the frame buffer is quite complicated. </a:t>
            </a:r>
          </a:p>
          <a:p>
            <a:r>
              <a:rPr kumimoji="1" lang="en-US" altLang="zh-TW" sz="2400" dirty="0"/>
              <a:t>Run the code.</a:t>
            </a:r>
          </a:p>
          <a:p>
            <a:r>
              <a:rPr kumimoji="1" lang="en-US" altLang="zh-TW" sz="2400" dirty="0"/>
              <a:t>Read the code and make sure you somewhat know what it is going on.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18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92687-A00A-8E49-BF03-1CD64735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Applications of Offscreen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E82FDE-AAEE-D248-AA70-864BCBC9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3D rendering in another 3D rendering</a:t>
            </a:r>
          </a:p>
          <a:p>
            <a:r>
              <a:rPr kumimoji="1" lang="en-US" altLang="zh-TW" dirty="0"/>
              <a:t>Shadow …</a:t>
            </a:r>
            <a:endParaRPr kumimoji="1" lang="zh-TW" altLang="en-US" dirty="0"/>
          </a:p>
        </p:txBody>
      </p:sp>
      <p:pic>
        <p:nvPicPr>
          <p:cNvPr id="5" name="圖片 4" descr="一張含有 監視器, 坐, 正面, 汽車 的圖片&#10;&#10;自動產生的描述">
            <a:extLst>
              <a:ext uri="{FF2B5EF4-FFF2-40B4-BE49-F238E27FC236}">
                <a16:creationId xmlns:a16="http://schemas.microsoft.com/office/drawing/2014/main" id="{A380D115-61A4-8242-98A3-2FC46C608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19" y="2767512"/>
            <a:ext cx="2362200" cy="1663700"/>
          </a:xfrm>
          <a:prstGeom prst="rect">
            <a:avLst/>
          </a:prstGeom>
        </p:spPr>
      </p:pic>
      <p:pic>
        <p:nvPicPr>
          <p:cNvPr id="2052" name="Picture 4" descr="Tutorials: Lighting a scene with shadow mapping using WebGL -  juliorlunar.com">
            <a:extLst>
              <a:ext uri="{FF2B5EF4-FFF2-40B4-BE49-F238E27FC236}">
                <a16:creationId xmlns:a16="http://schemas.microsoft.com/office/drawing/2014/main" id="{54054594-7692-104E-86C3-44A70F10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47" y="2584425"/>
            <a:ext cx="2153739" cy="21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03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5B229-E815-1C4F-9CE4-55543820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Shadow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08E6E-598D-1A44-9699-70D993422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Shadow gives users more clues about the relative position of objects</a:t>
            </a:r>
          </a:p>
          <a:p>
            <a:pPr lvl="1"/>
            <a:endParaRPr kumimoji="1" lang="zh-TW" altLang="en-US" sz="2400" dirty="0"/>
          </a:p>
        </p:txBody>
      </p:sp>
      <p:pic>
        <p:nvPicPr>
          <p:cNvPr id="5" name="圖片 4" descr="一張含有 室內, 桌, 電腦, 坐 的圖片&#10;&#10;自動產生的描述">
            <a:extLst>
              <a:ext uri="{FF2B5EF4-FFF2-40B4-BE49-F238E27FC236}">
                <a16:creationId xmlns:a16="http://schemas.microsoft.com/office/drawing/2014/main" id="{5541302E-D5C9-C94C-8351-B45AFE19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0" y="2189979"/>
            <a:ext cx="5756184" cy="2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7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C3FA-7F71-BE4D-98DF-6CC59C71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Idea of Shadow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AF2CD-CAFF-0149-844D-CE47BBD4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Sun/light cannot see the shadow</a:t>
            </a:r>
          </a:p>
          <a:p>
            <a:pPr lvl="1"/>
            <a:r>
              <a:rPr kumimoji="1" lang="en-US" altLang="zh-TW" sz="2400" dirty="0"/>
              <a:t>Before determining a fragment color in fragment shader check whether this one is the closest object point to the light in the scene</a:t>
            </a:r>
            <a:endParaRPr kumimoji="1" lang="zh-TW" altLang="en-US" sz="2400" dirty="0"/>
          </a:p>
        </p:txBody>
      </p:sp>
      <p:pic>
        <p:nvPicPr>
          <p:cNvPr id="1026" name="Picture 2" descr="Shadows">
            <a:extLst>
              <a:ext uri="{FF2B5EF4-FFF2-40B4-BE49-F238E27FC236}">
                <a16:creationId xmlns:a16="http://schemas.microsoft.com/office/drawing/2014/main" id="{F032145A-E6CD-6949-B73D-48D7250F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54" y="2775823"/>
            <a:ext cx="3312159" cy="23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3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C3FA-7F71-BE4D-98DF-6CC59C71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 Major Steps of Shadow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AF2CD-CAFF-0149-844D-CE47BBD4F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344" y="1105759"/>
            <a:ext cx="7219475" cy="3545497"/>
          </a:xfrm>
        </p:spPr>
        <p:txBody>
          <a:bodyPr>
            <a:normAutofit/>
          </a:bodyPr>
          <a:lstStyle/>
          <a:p>
            <a:r>
              <a:rPr kumimoji="1" lang="en-US" altLang="zh-TW" sz="900" dirty="0"/>
              <a:t>We have to really write two pair of shaders now</a:t>
            </a:r>
          </a:p>
          <a:p>
            <a:r>
              <a:rPr kumimoji="1" lang="en-US" altLang="zh-TW" sz="900" dirty="0"/>
              <a:t>Off-screen rendering (to a frame buffer) first </a:t>
            </a:r>
          </a:p>
          <a:p>
            <a:pPr lvl="1"/>
            <a:r>
              <a:rPr kumimoji="1" lang="en-US" altLang="zh-TW" sz="900" dirty="0"/>
              <a:t>Set the camera position at the light position</a:t>
            </a:r>
          </a:p>
          <a:p>
            <a:pPr lvl="1"/>
            <a:r>
              <a:rPr kumimoji="1" lang="en-US" altLang="zh-TW" sz="900" dirty="0"/>
              <a:t>When rendering, put the depth to </a:t>
            </a:r>
            <a:r>
              <a:rPr kumimoji="1" lang="en-US" altLang="zh-TW" sz="900" dirty="0" err="1"/>
              <a:t>gl_FragColor</a:t>
            </a:r>
            <a:r>
              <a:rPr kumimoji="1" lang="en-US" altLang="zh-TW" sz="900" dirty="0"/>
              <a:t> instead of color information</a:t>
            </a:r>
          </a:p>
          <a:p>
            <a:r>
              <a:rPr kumimoji="1" lang="en-US" altLang="zh-TW" sz="900" dirty="0"/>
              <a:t>On-screen rendering</a:t>
            </a:r>
          </a:p>
          <a:p>
            <a:pPr lvl="1"/>
            <a:r>
              <a:rPr kumimoji="1" lang="en-US" altLang="zh-TW" sz="900" dirty="0"/>
              <a:t>Pass the depth information (texture of the frame buffer) produced by the off-screen rendering to on-screen rendering shader </a:t>
            </a:r>
          </a:p>
          <a:p>
            <a:pPr lvl="1"/>
            <a:r>
              <a:rPr kumimoji="1" lang="en-US" altLang="zh-TW" sz="900" dirty="0"/>
              <a:t>The fragment shader of the on-screen rendering can look up the depth information to determine a fragment is under the shadow or not</a:t>
            </a:r>
            <a:endParaRPr kumimoji="1" lang="zh-TW" altLang="en-US" sz="9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4ABCC-3F30-8B49-8A06-D21631B19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52" y="2437771"/>
            <a:ext cx="3003375" cy="25713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DA5E76-E0D4-B346-97E6-A6B3AA7E8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58" y="2446480"/>
            <a:ext cx="3265780" cy="25581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69A403-9FB0-8949-8FBE-568199D5B174}"/>
              </a:ext>
            </a:extLst>
          </p:cNvPr>
          <p:cNvSpPr txBox="1"/>
          <p:nvPr/>
        </p:nvSpPr>
        <p:spPr>
          <a:xfrm>
            <a:off x="3131920" y="4949533"/>
            <a:ext cx="3741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000" dirty="0">
                <a:hlinkClick r:id="rId4"/>
              </a:rPr>
              <a:t>https://webglfundamentals.org/webgl/lessons/webgl-shadows.html</a:t>
            </a:r>
            <a:r>
              <a:rPr kumimoji="1" lang="en" altLang="zh-TW" sz="1000"/>
              <a:t> 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2206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Space Transformation between View of the Camera and Light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Major question: if you are going </a:t>
            </a:r>
            <a:r>
              <a:rPr kumimoji="1" lang="en-US" altLang="zh-TW" sz="1600"/>
              <a:t>to render </a:t>
            </a:r>
            <a:r>
              <a:rPr kumimoji="1" lang="en-US" altLang="zh-TW" sz="1600" dirty="0"/>
              <a:t>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9D668EB-10D6-044B-834A-7445DF4F2CA1}"/>
              </a:ext>
            </a:extLst>
          </p:cNvPr>
          <p:cNvGrpSpPr/>
          <p:nvPr/>
        </p:nvGrpSpPr>
        <p:grpSpPr>
          <a:xfrm>
            <a:off x="3784238" y="2234956"/>
            <a:ext cx="3003375" cy="2571383"/>
            <a:chOff x="3740695" y="2287207"/>
            <a:chExt cx="3003375" cy="257138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16BDDFD-123B-6043-ACAF-484C862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8" name="Picture 2" descr="Shadows">
              <a:extLst>
                <a:ext uri="{FF2B5EF4-FFF2-40B4-BE49-F238E27FC236}">
                  <a16:creationId xmlns:a16="http://schemas.microsoft.com/office/drawing/2014/main" id="{20008699-11F3-374B-B519-0AB09B1E3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1E7C947-6347-D746-878C-A140AABD19FB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86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13445" y="2436125"/>
            <a:ext cx="1838481" cy="83916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17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</p:cNvCxnSpPr>
          <p:nvPr/>
        </p:nvCxnSpPr>
        <p:spPr>
          <a:xfrm>
            <a:off x="4346812" y="3576577"/>
            <a:ext cx="2250758" cy="3803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59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</p:cNvCxnSpPr>
          <p:nvPr/>
        </p:nvCxnSpPr>
        <p:spPr>
          <a:xfrm>
            <a:off x="4299045" y="3576577"/>
            <a:ext cx="2298525" cy="3803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括弧 3">
            <a:extLst>
              <a:ext uri="{FF2B5EF4-FFF2-40B4-BE49-F238E27FC236}">
                <a16:creationId xmlns:a16="http://schemas.microsoft.com/office/drawing/2014/main" id="{CF89C42A-932C-764B-A6B2-14841FC69454}"/>
              </a:ext>
            </a:extLst>
          </p:cNvPr>
          <p:cNvSpPr/>
          <p:nvPr/>
        </p:nvSpPr>
        <p:spPr>
          <a:xfrm rot="14157582">
            <a:off x="8255287" y="2355685"/>
            <a:ext cx="151548" cy="696351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5EA1FF05-3E3E-5749-9A33-2444A13E051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56699" y="2766650"/>
            <a:ext cx="5516779" cy="130038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括弧 3">
            <a:extLst>
              <a:ext uri="{FF2B5EF4-FFF2-40B4-BE49-F238E27FC236}">
                <a16:creationId xmlns:a16="http://schemas.microsoft.com/office/drawing/2014/main" id="{CF89C42A-932C-764B-A6B2-14841FC69454}"/>
              </a:ext>
            </a:extLst>
          </p:cNvPr>
          <p:cNvSpPr/>
          <p:nvPr/>
        </p:nvSpPr>
        <p:spPr>
          <a:xfrm rot="14239290">
            <a:off x="7825804" y="2108453"/>
            <a:ext cx="112116" cy="165011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AACB3D36-D511-B343-A032-662F799E870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619767" y="2980696"/>
            <a:ext cx="3292363" cy="135929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8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89EC1-B312-6347-9CFC-DB70DDA9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5A9CF-861D-D247-B2DE-1E4B5E361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4064235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Add shadow to the scene with a </a:t>
            </a:r>
            <a:r>
              <a:rPr kumimoji="1" lang="en-US" altLang="zh-TW" sz="2400" dirty="0" err="1"/>
              <a:t>mario</a:t>
            </a:r>
            <a:r>
              <a:rPr kumimoji="1" lang="en-US" altLang="zh-TW" sz="2400" dirty="0"/>
              <a:t> and a plane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Files:</a:t>
            </a:r>
            <a:endParaRPr kumimoji="1" lang="zh-TW" altLang="en-US" sz="2400" dirty="0"/>
          </a:p>
        </p:txBody>
      </p:sp>
      <p:pic>
        <p:nvPicPr>
          <p:cNvPr id="5" name="圖片 4" descr="一張含有 玩具, 桌, 時鐘 的圖片&#10;&#10;自動產生的描述">
            <a:extLst>
              <a:ext uri="{FF2B5EF4-FFF2-40B4-BE49-F238E27FC236}">
                <a16:creationId xmlns:a16="http://schemas.microsoft.com/office/drawing/2014/main" id="{AB72AC96-AA9E-0445-BD1D-26C22D89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64" y="1318650"/>
            <a:ext cx="3227786" cy="29636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FB833C-1418-2C42-AD1B-2303802B0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67" y="2800497"/>
            <a:ext cx="1790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68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35247-F60D-E84D-9397-767F17E0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61EBC7-604F-B345-832E-BBD514E7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414251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main()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We have two shaders now </a:t>
            </a:r>
          </a:p>
          <a:p>
            <a:pPr lvl="1"/>
            <a:r>
              <a:rPr kumimoji="1" lang="en-US" altLang="zh-TW" sz="2000" dirty="0"/>
              <a:t>We have to compile both of them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5A16F52-4236-6844-BB6F-3B52ADCFD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87" y="1608633"/>
            <a:ext cx="4001205" cy="32438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D98252-B41D-C24D-B45F-BDE84F9A9B1D}"/>
              </a:ext>
            </a:extLst>
          </p:cNvPr>
          <p:cNvSpPr/>
          <p:nvPr/>
        </p:nvSpPr>
        <p:spPr>
          <a:xfrm>
            <a:off x="5367142" y="2609225"/>
            <a:ext cx="3477055" cy="14147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88C31-4300-3043-BBA3-174EB7B85FC6}"/>
              </a:ext>
            </a:extLst>
          </p:cNvPr>
          <p:cNvSpPr/>
          <p:nvPr/>
        </p:nvSpPr>
        <p:spPr>
          <a:xfrm>
            <a:off x="5354207" y="3023952"/>
            <a:ext cx="2695512" cy="14147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250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E3C23-F111-EE44-B716-1C54DA92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Applications of Offscreen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4FE61-A9DB-F44B-8A4C-894E5BC5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At least two pass rendering</a:t>
            </a:r>
          </a:p>
          <a:p>
            <a:pPr lvl="1"/>
            <a:r>
              <a:rPr kumimoji="1" lang="en-US" altLang="zh-TW" sz="2000" dirty="0"/>
              <a:t>The first pass: offscreen rendering to a frame buffer</a:t>
            </a:r>
          </a:p>
          <a:p>
            <a:pPr lvl="1"/>
            <a:r>
              <a:rPr kumimoji="1" lang="en-US" altLang="zh-TW" sz="2000" dirty="0"/>
              <a:t>The second pass: use the information in the frame buffer to render the final image and show it on canvas</a:t>
            </a:r>
            <a:endParaRPr kumimoji="1" lang="zh-TW" altLang="en-US" sz="2000" dirty="0"/>
          </a:p>
        </p:txBody>
      </p:sp>
      <p:pic>
        <p:nvPicPr>
          <p:cNvPr id="6" name="圖片 5" descr="一張含有 監視器, 坐, 正面, 汽車 的圖片&#10;&#10;自動產生的描述">
            <a:extLst>
              <a:ext uri="{FF2B5EF4-FFF2-40B4-BE49-F238E27FC236}">
                <a16:creationId xmlns:a16="http://schemas.microsoft.com/office/drawing/2014/main" id="{1793FA3E-C0F0-0A48-871F-D063D619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19" y="2767512"/>
            <a:ext cx="2362200" cy="1663700"/>
          </a:xfrm>
          <a:prstGeom prst="rect">
            <a:avLst/>
          </a:prstGeom>
        </p:spPr>
      </p:pic>
      <p:pic>
        <p:nvPicPr>
          <p:cNvPr id="7" name="Picture 4" descr="Tutorials: Lighting a scene with shadow mapping using WebGL -  juliorlunar.com">
            <a:extLst>
              <a:ext uri="{FF2B5EF4-FFF2-40B4-BE49-F238E27FC236}">
                <a16:creationId xmlns:a16="http://schemas.microsoft.com/office/drawing/2014/main" id="{45E51792-5330-DB4A-B85E-99FF71F62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47" y="2584425"/>
            <a:ext cx="2153739" cy="21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1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497049" y="1753849"/>
            <a:ext cx="644577" cy="8244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60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644162" y="1886078"/>
            <a:ext cx="492979" cy="182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7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594243" y="2824465"/>
            <a:ext cx="492979" cy="182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339D72D-F176-2049-B557-82263B895A21}"/>
              </a:ext>
            </a:extLst>
          </p:cNvPr>
          <p:cNvCxnSpPr>
            <a:cxnSpLocks/>
          </p:cNvCxnSpPr>
          <p:nvPr/>
        </p:nvCxnSpPr>
        <p:spPr>
          <a:xfrm>
            <a:off x="4594243" y="3018144"/>
            <a:ext cx="542898" cy="3996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82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  <a:p>
            <a:r>
              <a:rPr kumimoji="1" lang="en-US" altLang="zh-TW" sz="1400" dirty="0"/>
              <a:t>The function “</a:t>
            </a:r>
            <a:r>
              <a:rPr kumimoji="1" lang="en-US" altLang="zh-TW" sz="1400" dirty="0" err="1"/>
              <a:t>drawOffScreen</a:t>
            </a:r>
            <a:r>
              <a:rPr kumimoji="1" lang="en-US" altLang="zh-TW" sz="1400" dirty="0"/>
              <a:t>()” returns the </a:t>
            </a:r>
            <a:r>
              <a:rPr kumimoji="1" lang="en-US" altLang="zh-TW" sz="1400" dirty="0" err="1"/>
              <a:t>mvpMatrix</a:t>
            </a:r>
            <a:r>
              <a:rPr kumimoji="1" lang="en-US" altLang="zh-TW" sz="1400" dirty="0"/>
              <a:t> (model, view, projection matrix) of the object. We will use it for on-screen rendering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452079" y="2851911"/>
            <a:ext cx="881632" cy="5420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339D72D-F176-2049-B557-82263B895A21}"/>
              </a:ext>
            </a:extLst>
          </p:cNvPr>
          <p:cNvCxnSpPr>
            <a:cxnSpLocks/>
          </p:cNvCxnSpPr>
          <p:nvPr/>
        </p:nvCxnSpPr>
        <p:spPr>
          <a:xfrm>
            <a:off x="4452078" y="3405045"/>
            <a:ext cx="88163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A8C0590-2F7B-C646-AD97-8FF09C0A112E}"/>
              </a:ext>
            </a:extLst>
          </p:cNvPr>
          <p:cNvCxnSpPr>
            <a:cxnSpLocks/>
          </p:cNvCxnSpPr>
          <p:nvPr/>
        </p:nvCxnSpPr>
        <p:spPr>
          <a:xfrm>
            <a:off x="6048531" y="2879159"/>
            <a:ext cx="1920136" cy="17078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E7A68BD-DD17-F743-AD04-D3951C50730C}"/>
              </a:ext>
            </a:extLst>
          </p:cNvPr>
          <p:cNvCxnSpPr>
            <a:cxnSpLocks/>
          </p:cNvCxnSpPr>
          <p:nvPr/>
        </p:nvCxnSpPr>
        <p:spPr>
          <a:xfrm>
            <a:off x="6048530" y="3485213"/>
            <a:ext cx="1491522" cy="13566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00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the shadow 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729397" y="1836295"/>
            <a:ext cx="404734" cy="19487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9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the shadow 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826833" y="2390931"/>
            <a:ext cx="277318" cy="15439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65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</a:t>
            </a:r>
            <a:r>
              <a:rPr kumimoji="1" lang="en-US" altLang="zh-TW" sz="1400"/>
              <a:t>the shader </a:t>
            </a:r>
            <a:r>
              <a:rPr kumimoji="1" lang="en-US" altLang="zh-TW" sz="1400" dirty="0"/>
              <a:t>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646951" y="3072984"/>
            <a:ext cx="479685" cy="15514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E2CC60C-E5EB-3749-A22A-4D4611536067}"/>
              </a:ext>
            </a:extLst>
          </p:cNvPr>
          <p:cNvCxnSpPr>
            <a:cxnSpLocks/>
          </p:cNvCxnSpPr>
          <p:nvPr/>
        </p:nvCxnSpPr>
        <p:spPr>
          <a:xfrm>
            <a:off x="4646951" y="3072984"/>
            <a:ext cx="419724" cy="182130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53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5DFB1-C134-7247-B8CE-E3DDBCB5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D0429-E350-EC47-BB88-D2A2E3BA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 err="1"/>
              <a:t>drawOffScreen</a:t>
            </a:r>
            <a:r>
              <a:rPr kumimoji="1" lang="en-US" altLang="zh-TW" sz="1800" dirty="0"/>
              <a:t>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r>
              <a:rPr kumimoji="1" lang="en-US" altLang="zh-TW" sz="1800" dirty="0"/>
              <a:t>Return </a:t>
            </a:r>
            <a:r>
              <a:rPr kumimoji="1" lang="en-US" altLang="zh-TW" sz="1800" dirty="0" err="1"/>
              <a:t>mvpFromLight</a:t>
            </a:r>
            <a:r>
              <a:rPr kumimoji="1" lang="en-US" altLang="zh-TW" sz="1800" dirty="0"/>
              <a:t> because we need it for on-screen rendering</a:t>
            </a:r>
            <a:endParaRPr kumimoji="1" lang="zh-TW" altLang="en-US" sz="18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54B80FE-C3B9-A14F-B7C0-3944B653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88" y="2007003"/>
            <a:ext cx="4044715" cy="26926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E6131E-BACE-2448-9714-1BCDD19BDA61}"/>
              </a:ext>
            </a:extLst>
          </p:cNvPr>
          <p:cNvSpPr/>
          <p:nvPr/>
        </p:nvSpPr>
        <p:spPr>
          <a:xfrm>
            <a:off x="2738424" y="4397933"/>
            <a:ext cx="1091563" cy="1875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4498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5F1BD1E6-78E2-4D46-AF21-565DB1847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553" y="406537"/>
            <a:ext cx="4025447" cy="462633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F5DFB1-C134-7247-B8CE-E3DDBCB5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D0429-E350-EC47-BB88-D2A2E3BA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385616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 err="1"/>
              <a:t>drawOnScreen</a:t>
            </a:r>
            <a:r>
              <a:rPr kumimoji="1" lang="en-US" altLang="zh-TW" sz="1800" dirty="0"/>
              <a:t>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r>
              <a:rPr kumimoji="1" lang="en-US" altLang="zh-TW" sz="1800" dirty="0"/>
              <a:t>Pass the texture which contain the depth information to on-screen rendering shader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4D6EF7-3D9C-2B47-9AA9-7D441B1F84CE}"/>
              </a:ext>
            </a:extLst>
          </p:cNvPr>
          <p:cNvSpPr/>
          <p:nvPr/>
        </p:nvSpPr>
        <p:spPr>
          <a:xfrm>
            <a:off x="5264267" y="3057992"/>
            <a:ext cx="1788605" cy="1334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101ED0-116F-9A48-BF67-670E050065EA}"/>
              </a:ext>
            </a:extLst>
          </p:cNvPr>
          <p:cNvSpPr/>
          <p:nvPr/>
        </p:nvSpPr>
        <p:spPr>
          <a:xfrm>
            <a:off x="5199310" y="3933786"/>
            <a:ext cx="2100900" cy="2934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6858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9DE9694-67AB-B941-97A3-A1942979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05" y="2207500"/>
            <a:ext cx="3119756" cy="1862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13504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Shaders to calculate depth from light</a:t>
            </a:r>
          </a:p>
          <a:p>
            <a:r>
              <a:rPr kumimoji="1" lang="en-US" altLang="zh-TW" sz="2000" b="1" dirty="0" err="1">
                <a:solidFill>
                  <a:srgbClr val="C00000"/>
                </a:solidFill>
              </a:rPr>
              <a:t>gl_FragCoord</a:t>
            </a:r>
            <a:r>
              <a:rPr kumimoji="1" lang="en-US" altLang="zh-TW" sz="2000" b="1" dirty="0">
                <a:solidFill>
                  <a:srgbClr val="C00000"/>
                </a:solidFill>
              </a:rPr>
              <a:t>: </a:t>
            </a:r>
          </a:p>
          <a:p>
            <a:pPr lvl="1"/>
            <a:r>
              <a:rPr lang="en" altLang="zh-TW" sz="1400" dirty="0" err="1"/>
              <a:t>gl_FragCoord</a:t>
            </a:r>
            <a:r>
              <a:rPr lang="en" altLang="zh-TW" sz="1400" dirty="0"/>
              <a:t>  is automatically calculated from  </a:t>
            </a:r>
            <a:r>
              <a:rPr lang="en" altLang="zh-TW" sz="1400" dirty="0" err="1"/>
              <a:t>gl_Position</a:t>
            </a:r>
            <a:r>
              <a:rPr lang="en" altLang="zh-TW" sz="1400" dirty="0"/>
              <a:t> (clips pace)</a:t>
            </a:r>
          </a:p>
          <a:p>
            <a:pPr lvl="1"/>
            <a:r>
              <a:rPr lang="en" altLang="zh-TW" sz="1400" dirty="0" err="1"/>
              <a:t>gl_FragCoord.xy</a:t>
            </a:r>
            <a:r>
              <a:rPr lang="en" altLang="zh-TW" sz="1400" dirty="0"/>
              <a:t> is in window device coordinate system (pixels)</a:t>
            </a:r>
          </a:p>
          <a:p>
            <a:pPr lvl="2"/>
            <a:r>
              <a:rPr kumimoji="1" lang="en" altLang="zh-TW" sz="1050" dirty="0"/>
              <a:t>We have introduced the calculation of </a:t>
            </a:r>
            <a:r>
              <a:rPr lang="en" altLang="zh-TW" sz="1000" dirty="0" err="1"/>
              <a:t>gl_FragCoord.xy</a:t>
            </a:r>
            <a:r>
              <a:rPr lang="en" altLang="zh-TW" sz="1000" dirty="0"/>
              <a:t> in the topic “space transformation”</a:t>
            </a:r>
            <a:endParaRPr lang="en" altLang="zh-TW" sz="1100" dirty="0"/>
          </a:p>
          <a:p>
            <a:pPr lvl="1"/>
            <a:r>
              <a:rPr lang="en" altLang="zh-TW" sz="1400" dirty="0" err="1"/>
              <a:t>gl_FragCoord.z</a:t>
            </a:r>
            <a:r>
              <a:rPr lang="en" altLang="zh-TW" sz="1400" dirty="0"/>
              <a:t> is between 0 to 1 (depth)</a:t>
            </a:r>
          </a:p>
          <a:p>
            <a:pPr lvl="2"/>
            <a:r>
              <a:rPr lang="en" altLang="zh-TW" sz="1200" dirty="0" err="1"/>
              <a:t>gl_FragCoord.z</a:t>
            </a:r>
            <a:r>
              <a:rPr lang="en" altLang="zh-TW" sz="1200" dirty="0"/>
              <a:t> = (</a:t>
            </a:r>
            <a:r>
              <a:rPr lang="en" altLang="zh-TW" sz="1200" dirty="0" err="1"/>
              <a:t>gl_Position.z</a:t>
            </a:r>
            <a:r>
              <a:rPr lang="en" altLang="zh-TW" sz="1200" dirty="0"/>
              <a:t>/</a:t>
            </a:r>
            <a:r>
              <a:rPr lang="en" altLang="zh-TW" sz="1200" dirty="0" err="1"/>
              <a:t>gl_Position.w</a:t>
            </a:r>
            <a:r>
              <a:rPr lang="en" altLang="zh-TW" sz="1200" dirty="0"/>
              <a:t>) / 2 + 0.5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1CE7D7-4517-B94D-84A3-8E1EDB6FDFC6}"/>
              </a:ext>
            </a:extLst>
          </p:cNvPr>
          <p:cNvSpPr/>
          <p:nvPr/>
        </p:nvSpPr>
        <p:spPr>
          <a:xfrm>
            <a:off x="6358109" y="3691274"/>
            <a:ext cx="2533159" cy="1362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00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B7013-4E64-9A4B-9ACF-4E45695E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Big Picture of Use of Frame Buffer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3B1BA3-42E5-C34B-A9C0-57EE67AE5A80}"/>
              </a:ext>
            </a:extLst>
          </p:cNvPr>
          <p:cNvSpPr/>
          <p:nvPr/>
        </p:nvSpPr>
        <p:spPr>
          <a:xfrm>
            <a:off x="2708365" y="1375954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Offscreen</a:t>
            </a:r>
          </a:p>
          <a:p>
            <a:pPr algn="ctr"/>
            <a:r>
              <a:rPr kumimoji="1" lang="en-US" altLang="zh-TW" sz="1400" dirty="0"/>
              <a:t>V-shader</a:t>
            </a:r>
            <a:endParaRPr kumimoji="1" lang="zh-TW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5FCF11-5BAE-1443-9707-E0CA01FF8ED0}"/>
              </a:ext>
            </a:extLst>
          </p:cNvPr>
          <p:cNvSpPr/>
          <p:nvPr/>
        </p:nvSpPr>
        <p:spPr>
          <a:xfrm>
            <a:off x="4106090" y="1375954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Offscreen</a:t>
            </a:r>
          </a:p>
          <a:p>
            <a:pPr algn="ctr"/>
            <a:r>
              <a:rPr kumimoji="1" lang="en-US" altLang="zh-TW" sz="1400" dirty="0"/>
              <a:t>F-shader</a:t>
            </a:r>
            <a:endParaRPr kumimoji="1" lang="zh-TW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535816-0CDF-C849-ABFF-5B6FD4A06F36}"/>
              </a:ext>
            </a:extLst>
          </p:cNvPr>
          <p:cNvSpPr/>
          <p:nvPr/>
        </p:nvSpPr>
        <p:spPr>
          <a:xfrm>
            <a:off x="5745481" y="1262514"/>
            <a:ext cx="1780903" cy="11234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Frame Buffer</a:t>
            </a:r>
          </a:p>
          <a:p>
            <a:pPr algn="ctr"/>
            <a:endParaRPr kumimoji="1" lang="en-US" altLang="zh-TW" sz="1400" dirty="0"/>
          </a:p>
          <a:p>
            <a:pPr algn="ctr"/>
            <a:endParaRPr kumimoji="1" lang="en-US" altLang="zh-TW" sz="1400" dirty="0"/>
          </a:p>
          <a:p>
            <a:pPr algn="ctr"/>
            <a:endParaRPr kumimoji="1" lang="en-US" altLang="zh-TW" sz="1400" dirty="0"/>
          </a:p>
          <a:p>
            <a:pPr algn="ctr"/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516639-7265-E94D-8B75-E4AFFE676655}"/>
              </a:ext>
            </a:extLst>
          </p:cNvPr>
          <p:cNvSpPr/>
          <p:nvPr/>
        </p:nvSpPr>
        <p:spPr>
          <a:xfrm>
            <a:off x="5955403" y="1580147"/>
            <a:ext cx="678352" cy="64443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Color buffer </a:t>
            </a:r>
            <a:r>
              <a:rPr kumimoji="1" lang="en-US" altLang="zh-TW" sz="1200" dirty="0">
                <a:solidFill>
                  <a:srgbClr val="C00000"/>
                </a:solidFill>
              </a:rPr>
              <a:t>(texture)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486AE8-22B6-5C41-AB5E-63647AA70BAE}"/>
              </a:ext>
            </a:extLst>
          </p:cNvPr>
          <p:cNvSpPr/>
          <p:nvPr/>
        </p:nvSpPr>
        <p:spPr>
          <a:xfrm>
            <a:off x="6737378" y="1588856"/>
            <a:ext cx="678352" cy="6444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Depth buffer</a:t>
            </a:r>
            <a:endParaRPr kumimoji="1"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9EAF5D-5717-DF49-8904-7CD935BD6BA6}"/>
              </a:ext>
            </a:extLst>
          </p:cNvPr>
          <p:cNvSpPr/>
          <p:nvPr/>
        </p:nvSpPr>
        <p:spPr>
          <a:xfrm>
            <a:off x="2706187" y="3235234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Onscreen</a:t>
            </a:r>
          </a:p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V-shader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453893-C38E-A64F-B11F-922963B9D09A}"/>
              </a:ext>
            </a:extLst>
          </p:cNvPr>
          <p:cNvSpPr/>
          <p:nvPr/>
        </p:nvSpPr>
        <p:spPr>
          <a:xfrm>
            <a:off x="4103912" y="3235234"/>
            <a:ext cx="9144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Onscreen</a:t>
            </a:r>
          </a:p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F-shader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ACB52A-22E9-134D-A33F-401340DAF13E}"/>
              </a:ext>
            </a:extLst>
          </p:cNvPr>
          <p:cNvSpPr/>
          <p:nvPr/>
        </p:nvSpPr>
        <p:spPr>
          <a:xfrm>
            <a:off x="5743303" y="3121794"/>
            <a:ext cx="1780903" cy="11234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Color buffer(canvas)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265A90E-1655-D944-A079-25D5F098607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94857" y="1833154"/>
            <a:ext cx="3135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64DDFE-22AD-9146-93C0-779AEB4B4899}"/>
              </a:ext>
            </a:extLst>
          </p:cNvPr>
          <p:cNvSpPr txBox="1"/>
          <p:nvPr/>
        </p:nvSpPr>
        <p:spPr>
          <a:xfrm>
            <a:off x="1647438" y="1509988"/>
            <a:ext cx="80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Data for </a:t>
            </a:r>
          </a:p>
          <a:p>
            <a:pPr algn="ctr"/>
            <a:r>
              <a:rPr kumimoji="1" lang="en-US" altLang="zh-TW" sz="1200" dirty="0"/>
              <a:t>offscreen </a:t>
            </a:r>
          </a:p>
          <a:p>
            <a:pPr algn="ctr"/>
            <a:r>
              <a:rPr kumimoji="1" lang="en-US" altLang="zh-TW" sz="1200" dirty="0"/>
              <a:t>rendering</a:t>
            </a:r>
            <a:endParaRPr kumimoji="1" lang="zh-TW" altLang="en-US" sz="1200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3143A18-8010-6944-99DD-FA72E9C36FED}"/>
              </a:ext>
            </a:extLst>
          </p:cNvPr>
          <p:cNvCxnSpPr>
            <a:cxnSpLocks/>
          </p:cNvCxnSpPr>
          <p:nvPr/>
        </p:nvCxnSpPr>
        <p:spPr>
          <a:xfrm>
            <a:off x="2394857" y="3683725"/>
            <a:ext cx="3135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B465EB-1CA3-E543-AB06-B3EA6EE4DE72}"/>
              </a:ext>
            </a:extLst>
          </p:cNvPr>
          <p:cNvSpPr txBox="1"/>
          <p:nvPr/>
        </p:nvSpPr>
        <p:spPr>
          <a:xfrm>
            <a:off x="1653690" y="3360559"/>
            <a:ext cx="79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Data for </a:t>
            </a:r>
          </a:p>
          <a:p>
            <a:pPr algn="ctr"/>
            <a:r>
              <a:rPr kumimoji="1" lang="en-US" altLang="zh-TW" sz="1200" dirty="0"/>
              <a:t>onscreen </a:t>
            </a:r>
          </a:p>
          <a:p>
            <a:pPr algn="ctr"/>
            <a:r>
              <a:rPr kumimoji="1" lang="en-US" altLang="zh-TW" sz="1200" dirty="0"/>
              <a:t>rendering</a:t>
            </a:r>
            <a:endParaRPr kumimoji="1" lang="zh-TW" altLang="en-US" sz="1200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A218582-25FD-EE47-90EF-799E513B5D7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22765" y="1833154"/>
            <a:ext cx="4833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FCBC643C-051A-1B48-A7A4-92663F8851D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20490" y="1824217"/>
            <a:ext cx="724991" cy="89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EAEF2C-7623-B043-BEB4-1F79847FEB1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20587" y="3692434"/>
            <a:ext cx="4833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A0A18BE-4F45-324B-AD5F-B316AACB4FE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018312" y="3683497"/>
            <a:ext cx="724991" cy="89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FBBB2ED-772E-2E44-B707-BF8B5DCB1CC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4922520" y="1863174"/>
            <a:ext cx="1010653" cy="173346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99614B-088E-4C42-817B-AF7C36CF41C8}"/>
              </a:ext>
            </a:extLst>
          </p:cNvPr>
          <p:cNvSpPr txBox="1"/>
          <p:nvPr/>
        </p:nvSpPr>
        <p:spPr>
          <a:xfrm>
            <a:off x="4645759" y="2499183"/>
            <a:ext cx="1213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Use it as a texture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9522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Vertex shaders for on-screen rendering</a:t>
            </a:r>
          </a:p>
          <a:p>
            <a:r>
              <a:rPr kumimoji="1" lang="en-US" altLang="zh-TW" sz="1400" dirty="0" err="1"/>
              <a:t>a_Position</a:t>
            </a:r>
            <a:r>
              <a:rPr kumimoji="1" lang="en-US" altLang="zh-TW" sz="1400" dirty="0"/>
              <a:t>: coordinate in object space</a:t>
            </a:r>
          </a:p>
          <a:p>
            <a:r>
              <a:rPr kumimoji="1" lang="en-US" altLang="zh-TW" sz="1400" dirty="0" err="1"/>
              <a:t>v_PositionFromLight</a:t>
            </a:r>
            <a:r>
              <a:rPr kumimoji="1" lang="en-US" altLang="zh-TW" sz="1400" dirty="0"/>
              <a:t>: coordinate in clip space from light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A08629F-F0BF-8041-91C4-73FCFF3D7E05}"/>
              </a:ext>
            </a:extLst>
          </p:cNvPr>
          <p:cNvGrpSpPr/>
          <p:nvPr/>
        </p:nvGrpSpPr>
        <p:grpSpPr>
          <a:xfrm>
            <a:off x="5562807" y="2023672"/>
            <a:ext cx="3581193" cy="2122982"/>
            <a:chOff x="5297299" y="1866275"/>
            <a:chExt cx="3846701" cy="2280379"/>
          </a:xfrm>
        </p:grpSpPr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96A86EB4-56DF-6347-924A-C605CD4BE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299" y="1866275"/>
              <a:ext cx="3846701" cy="228037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4FD91C-DCF8-164D-8FE7-A65F662EE555}"/>
                </a:ext>
              </a:extLst>
            </p:cNvPr>
            <p:cNvSpPr/>
            <p:nvPr/>
          </p:nvSpPr>
          <p:spPr>
            <a:xfrm>
              <a:off x="5508885" y="2876979"/>
              <a:ext cx="165641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9C40FC-789C-D740-821B-CC042C37CA55}"/>
                </a:ext>
              </a:extLst>
            </p:cNvPr>
            <p:cNvSpPr/>
            <p:nvPr/>
          </p:nvSpPr>
          <p:spPr>
            <a:xfrm>
              <a:off x="5508885" y="2755926"/>
              <a:ext cx="165641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FBD90C1-2490-294D-985D-7B83E8267B8A}"/>
                </a:ext>
              </a:extLst>
            </p:cNvPr>
            <p:cNvSpPr/>
            <p:nvPr/>
          </p:nvSpPr>
          <p:spPr>
            <a:xfrm>
              <a:off x="5732164" y="3739916"/>
              <a:ext cx="274477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94BA85-AA35-DC4E-81B2-4BC17CBAB3FA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9228EA5-19F1-A644-8B4D-79824D03C476}"/>
              </a:ext>
            </a:extLst>
          </p:cNvPr>
          <p:cNvCxnSpPr>
            <a:cxnSpLocks/>
          </p:cNvCxnSpPr>
          <p:nvPr/>
        </p:nvCxnSpPr>
        <p:spPr>
          <a:xfrm>
            <a:off x="4981433" y="2729552"/>
            <a:ext cx="986224" cy="10384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64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661685D-9C34-EE4B-B82D-27FD5401D1AE}"/>
              </a:ext>
            </a:extLst>
          </p:cNvPr>
          <p:cNvCxnSpPr>
            <a:cxnSpLocks/>
          </p:cNvCxnSpPr>
          <p:nvPr/>
        </p:nvCxnSpPr>
        <p:spPr>
          <a:xfrm>
            <a:off x="4728949" y="3002507"/>
            <a:ext cx="1184671" cy="12247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1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F971710D-C100-9646-9866-1CBE3D46789F}"/>
              </a:ext>
            </a:extLst>
          </p:cNvPr>
          <p:cNvCxnSpPr>
            <a:cxnSpLocks/>
          </p:cNvCxnSpPr>
          <p:nvPr/>
        </p:nvCxnSpPr>
        <p:spPr>
          <a:xfrm>
            <a:off x="4333164" y="3725839"/>
            <a:ext cx="1580456" cy="5013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25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F971710D-C100-9646-9866-1CBE3D46789F}"/>
              </a:ext>
            </a:extLst>
          </p:cNvPr>
          <p:cNvCxnSpPr>
            <a:cxnSpLocks/>
          </p:cNvCxnSpPr>
          <p:nvPr/>
        </p:nvCxnSpPr>
        <p:spPr>
          <a:xfrm>
            <a:off x="3923731" y="4107976"/>
            <a:ext cx="1959908" cy="2391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18E2642-2331-CA4C-B614-4250A0F3AAA3}"/>
              </a:ext>
            </a:extLst>
          </p:cNvPr>
          <p:cNvCxnSpPr>
            <a:cxnSpLocks/>
          </p:cNvCxnSpPr>
          <p:nvPr/>
        </p:nvCxnSpPr>
        <p:spPr>
          <a:xfrm>
            <a:off x="4476466" y="4107976"/>
            <a:ext cx="1407173" cy="4340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09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18E2642-2331-CA4C-B614-4250A0F3AAA3}"/>
              </a:ext>
            </a:extLst>
          </p:cNvPr>
          <p:cNvCxnSpPr>
            <a:cxnSpLocks/>
          </p:cNvCxnSpPr>
          <p:nvPr/>
        </p:nvCxnSpPr>
        <p:spPr>
          <a:xfrm>
            <a:off x="4674358" y="4476466"/>
            <a:ext cx="1166884" cy="16377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32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5360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100B08E-AA9F-4E4E-94B7-FBC7235A3BAF}"/>
              </a:ext>
            </a:extLst>
          </p:cNvPr>
          <p:cNvCxnSpPr>
            <a:cxnSpLocks/>
          </p:cNvCxnSpPr>
          <p:nvPr/>
        </p:nvCxnSpPr>
        <p:spPr>
          <a:xfrm>
            <a:off x="6318915" y="2201248"/>
            <a:ext cx="150124" cy="6220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82918E-6A44-0840-BA08-893FD80BF09A}"/>
              </a:ext>
            </a:extLst>
          </p:cNvPr>
          <p:cNvSpPr txBox="1"/>
          <p:nvPr/>
        </p:nvSpPr>
        <p:spPr>
          <a:xfrm>
            <a:off x="5297826" y="3029261"/>
            <a:ext cx="3552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question is equivalent to that “when we write a RGBA </a:t>
            </a:r>
          </a:p>
          <a:p>
            <a:r>
              <a:rPr kumimoji="1" lang="en-US" altLang="zh-TW" sz="1100" dirty="0"/>
              <a:t>to </a:t>
            </a:r>
            <a:r>
              <a:rPr kumimoji="1" lang="en-US" altLang="zh-TW" sz="1100" dirty="0" err="1"/>
              <a:t>gl_FragColor</a:t>
            </a:r>
            <a:r>
              <a:rPr kumimoji="1" lang="en-US" altLang="zh-TW" sz="1100" dirty="0"/>
              <a:t> in fragment shader,</a:t>
            </a:r>
          </a:p>
          <a:p>
            <a:r>
              <a:rPr kumimoji="1" lang="en-US" altLang="zh-TW" sz="1100" dirty="0"/>
              <a:t>the current </a:t>
            </a:r>
            <a:r>
              <a:rPr kumimoji="1" lang="en-US" altLang="zh-TW" sz="1100" dirty="0" err="1"/>
              <a:t>gl_FragColor</a:t>
            </a:r>
            <a:r>
              <a:rPr kumimoji="1" lang="en-US" altLang="zh-TW" sz="1100" dirty="0"/>
              <a:t> represents </a:t>
            </a:r>
            <a:r>
              <a:rPr kumimoji="1" lang="en-US" altLang="zh-TW" sz="1100" b="1" dirty="0"/>
              <a:t>which pixel’s </a:t>
            </a:r>
            <a:r>
              <a:rPr kumimoji="1" lang="en-US" altLang="zh-TW" sz="1100" dirty="0"/>
              <a:t>color” </a:t>
            </a:r>
          </a:p>
          <a:p>
            <a:r>
              <a:rPr kumimoji="1" lang="en-US" altLang="zh-TW" sz="1100" dirty="0"/>
              <a:t>in the texture or canvas</a:t>
            </a:r>
            <a:endParaRPr kumimoji="1" lang="zh-TW" altLang="en-US" sz="1100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222D3A11-C65B-F14A-951B-963072C5BA4C}"/>
              </a:ext>
            </a:extLst>
          </p:cNvPr>
          <p:cNvCxnSpPr>
            <a:cxnSpLocks/>
          </p:cNvCxnSpPr>
          <p:nvPr/>
        </p:nvCxnSpPr>
        <p:spPr>
          <a:xfrm flipH="1">
            <a:off x="2668138" y="3398762"/>
            <a:ext cx="2831910" cy="11800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0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2144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b="1" dirty="0"/>
              <a:t>To answer this question, we have to clearly understand the meaning of every variable in the off-screen shader.</a:t>
            </a:r>
            <a:endParaRPr kumimoji="1" lang="zh-TW" altLang="en-US" sz="1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33131272-3589-6947-BD8E-F01546D9F616}"/>
              </a:ext>
            </a:extLst>
          </p:cNvPr>
          <p:cNvCxnSpPr>
            <a:cxnSpLocks/>
          </p:cNvCxnSpPr>
          <p:nvPr/>
        </p:nvCxnSpPr>
        <p:spPr>
          <a:xfrm flipH="1" flipV="1">
            <a:off x="3436910" y="3704151"/>
            <a:ext cx="207042" cy="9815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384C35E-C4F1-6944-85CF-5FD6B84AA1CB}"/>
              </a:ext>
            </a:extLst>
          </p:cNvPr>
          <p:cNvSpPr txBox="1"/>
          <p:nvPr/>
        </p:nvSpPr>
        <p:spPr>
          <a:xfrm>
            <a:off x="3971498" y="2836064"/>
            <a:ext cx="12010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1050" b="1" dirty="0">
                <a:solidFill>
                  <a:schemeClr val="bg1"/>
                </a:solidFill>
              </a:rPr>
              <a:t>object space</a:t>
            </a:r>
            <a:endParaRPr kumimoji="1" lang="zh-TW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72EFEFA-6EA3-8549-957B-DCD11104ADA2}"/>
              </a:ext>
            </a:extLst>
          </p:cNvPr>
          <p:cNvCxnSpPr>
            <a:cxnSpLocks/>
          </p:cNvCxnSpPr>
          <p:nvPr/>
        </p:nvCxnSpPr>
        <p:spPr>
          <a:xfrm flipH="1">
            <a:off x="3996380" y="3398762"/>
            <a:ext cx="193484" cy="15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8B4AEA1-CD25-DF43-845F-CA8FD5C633DB}"/>
              </a:ext>
            </a:extLst>
          </p:cNvPr>
          <p:cNvSpPr txBox="1"/>
          <p:nvPr/>
        </p:nvSpPr>
        <p:spPr>
          <a:xfrm>
            <a:off x="3594828" y="3648869"/>
            <a:ext cx="13545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Project*view*model matrix for the circle object (convert coordinate from object space to clip space)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39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2144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b="1" dirty="0"/>
              <a:t>To answer this question, we have to clearly understand the meaning of every variable in the off-screen shader.</a:t>
            </a:r>
            <a:endParaRPr kumimoji="1" lang="zh-TW" altLang="en-US" sz="1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A0360A-4738-EB47-8430-8B876A88B081}"/>
              </a:ext>
            </a:extLst>
          </p:cNvPr>
          <p:cNvSpPr txBox="1"/>
          <p:nvPr/>
        </p:nvSpPr>
        <p:spPr>
          <a:xfrm>
            <a:off x="4949361" y="2762305"/>
            <a:ext cx="430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“</a:t>
            </a:r>
            <a:r>
              <a:rPr kumimoji="1" lang="en-US" altLang="zh-TW" sz="1200" b="1" dirty="0" err="1">
                <a:solidFill>
                  <a:srgbClr val="C00000"/>
                </a:solidFill>
              </a:rPr>
              <a:t>gl_FragCoord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.xy</a:t>
            </a:r>
            <a:r>
              <a:rPr kumimoji="1" lang="en-US" altLang="zh-TW" sz="1200" dirty="0">
                <a:solidFill>
                  <a:srgbClr val="C00000"/>
                </a:solidFill>
              </a:rPr>
              <a:t>/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gl_FragCoord.w</a:t>
            </a:r>
            <a:r>
              <a:rPr kumimoji="1" lang="en-US" altLang="zh-TW" sz="1200" dirty="0">
                <a:solidFill>
                  <a:srgbClr val="C00000"/>
                </a:solidFill>
              </a:rPr>
              <a:t>” is the pixel which will be filled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by the RGBA you put in 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gl_FragColor</a:t>
            </a:r>
            <a:endParaRPr kumimoji="1" lang="en-US" altLang="zh-TW" sz="1200" dirty="0">
              <a:solidFill>
                <a:srgbClr val="C00000"/>
              </a:solidFill>
            </a:endParaRPr>
          </a:p>
          <a:p>
            <a:r>
              <a:rPr kumimoji="1" lang="en-US" altLang="zh-TW" sz="1200" dirty="0"/>
              <a:t>And, WebGL implicitly derives 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b="1" dirty="0"/>
              <a:t> </a:t>
            </a:r>
            <a:r>
              <a:rPr kumimoji="1" lang="en-US" altLang="zh-TW" sz="1200" dirty="0"/>
              <a:t>from </a:t>
            </a:r>
            <a:r>
              <a:rPr kumimoji="1" lang="en-US" altLang="zh-TW" sz="1200" dirty="0" err="1"/>
              <a:t>gl_Position</a:t>
            </a:r>
            <a:r>
              <a:rPr kumimoji="1" lang="en-US" altLang="zh-TW" sz="1200" dirty="0"/>
              <a:t>.</a:t>
            </a:r>
          </a:p>
          <a:p>
            <a:endParaRPr kumimoji="1" lang="en-US" altLang="zh-TW" sz="1200" dirty="0"/>
          </a:p>
          <a:p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2DB233-8EEF-934B-A041-AB198432DE68}"/>
              </a:ext>
            </a:extLst>
          </p:cNvPr>
          <p:cNvSpPr/>
          <p:nvPr/>
        </p:nvSpPr>
        <p:spPr>
          <a:xfrm>
            <a:off x="5025903" y="2835172"/>
            <a:ext cx="2165495" cy="1801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7CBA2F-1A4D-574A-B2E9-363D1E313B8B}"/>
              </a:ext>
            </a:extLst>
          </p:cNvPr>
          <p:cNvCxnSpPr>
            <a:cxnSpLocks/>
          </p:cNvCxnSpPr>
          <p:nvPr/>
        </p:nvCxnSpPr>
        <p:spPr>
          <a:xfrm flipH="1">
            <a:off x="5600395" y="2688034"/>
            <a:ext cx="260719" cy="117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6FAA5C-74F9-DB4A-B8BA-C4E49FB0DC15}"/>
              </a:ext>
            </a:extLst>
          </p:cNvPr>
          <p:cNvSpPr txBox="1"/>
          <p:nvPr/>
        </p:nvSpPr>
        <p:spPr>
          <a:xfrm>
            <a:off x="5762404" y="2580608"/>
            <a:ext cx="2614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in window space (pixel as unit, ex 2048x2048)</a:t>
            </a:r>
            <a:endParaRPr kumimoji="1" lang="zh-TW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461483-2BFC-C84D-9B6B-81C26224FCB7}"/>
              </a:ext>
            </a:extLst>
          </p:cNvPr>
          <p:cNvSpPr txBox="1"/>
          <p:nvPr/>
        </p:nvSpPr>
        <p:spPr>
          <a:xfrm>
            <a:off x="4934409" y="3611750"/>
            <a:ext cx="3321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How WebGL calculates </a:t>
            </a:r>
            <a:r>
              <a:rPr kumimoji="1" lang="en-US" altLang="zh-TW" sz="1100" dirty="0" err="1"/>
              <a:t>gl_FragCoord</a:t>
            </a:r>
            <a:r>
              <a:rPr kumimoji="1" lang="en-US" altLang="zh-TW" sz="1100" dirty="0"/>
              <a:t> from </a:t>
            </a:r>
            <a:r>
              <a:rPr kumimoji="1" lang="en-US" altLang="zh-TW" sz="1100" dirty="0" err="1"/>
              <a:t>gl_Position</a:t>
            </a:r>
            <a:r>
              <a:rPr kumimoji="1" lang="en-US" altLang="zh-TW" sz="1100" dirty="0"/>
              <a:t>?</a:t>
            </a:r>
          </a:p>
          <a:p>
            <a:r>
              <a:rPr kumimoji="1" lang="en-US" altLang="zh-TW" sz="1100" dirty="0"/>
              <a:t>(discuss </a:t>
            </a:r>
            <a:r>
              <a:rPr kumimoji="1" lang="en-US" altLang="zh-TW" sz="1100" dirty="0" err="1"/>
              <a:t>gl_FragCoord.x</a:t>
            </a:r>
            <a:r>
              <a:rPr kumimoji="1" lang="en-US" altLang="zh-TW" sz="1100" dirty="0"/>
              <a:t> and y only here)</a:t>
            </a:r>
            <a:endParaRPr kumimoji="1" lang="zh-TW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989A5-987F-ED4D-BCB5-F86EDAC5338A}"/>
              </a:ext>
            </a:extLst>
          </p:cNvPr>
          <p:cNvSpPr/>
          <p:nvPr/>
        </p:nvSpPr>
        <p:spPr>
          <a:xfrm>
            <a:off x="5684293" y="421076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E2020D-4275-0F4A-8D25-D6CAD2116C20}"/>
              </a:ext>
            </a:extLst>
          </p:cNvPr>
          <p:cNvSpPr txBox="1"/>
          <p:nvPr/>
        </p:nvSpPr>
        <p:spPr>
          <a:xfrm>
            <a:off x="5238758" y="4948325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CDDC91-D3B1-A549-930F-DCE6F7F89BF7}"/>
              </a:ext>
            </a:extLst>
          </p:cNvPr>
          <p:cNvSpPr txBox="1"/>
          <p:nvPr/>
        </p:nvSpPr>
        <p:spPr>
          <a:xfrm>
            <a:off x="5995358" y="3966505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8FA199-578C-5743-A0EF-FDFA18D4AF68}"/>
              </a:ext>
            </a:extLst>
          </p:cNvPr>
          <p:cNvSpPr txBox="1"/>
          <p:nvPr/>
        </p:nvSpPr>
        <p:spPr>
          <a:xfrm>
            <a:off x="4972824" y="4372301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1A5D7C-E3BF-E647-818B-F134AB0CFAA3}"/>
              </a:ext>
            </a:extLst>
          </p:cNvPr>
          <p:cNvSpPr txBox="1"/>
          <p:nvPr/>
        </p:nvSpPr>
        <p:spPr>
          <a:xfrm>
            <a:off x="6503409" y="4417114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EACA4-0B28-BB42-91E8-59EA50AB01EF}"/>
              </a:ext>
            </a:extLst>
          </p:cNvPr>
          <p:cNvSpPr/>
          <p:nvPr/>
        </p:nvSpPr>
        <p:spPr>
          <a:xfrm>
            <a:off x="6967996" y="422042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Canvas/Texture Window space</a:t>
            </a:r>
            <a:endParaRPr kumimoji="1" lang="zh-TW" altLang="en-US" sz="7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AF0D69-37D1-D148-8690-506EF3C137AE}"/>
              </a:ext>
            </a:extLst>
          </p:cNvPr>
          <p:cNvSpPr txBox="1"/>
          <p:nvPr/>
        </p:nvSpPr>
        <p:spPr>
          <a:xfrm>
            <a:off x="6732162" y="39879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4B5562C-8251-B142-86F6-15A245108931}"/>
              </a:ext>
            </a:extLst>
          </p:cNvPr>
          <p:cNvSpPr txBox="1"/>
          <p:nvPr/>
        </p:nvSpPr>
        <p:spPr>
          <a:xfrm>
            <a:off x="7531284" y="4961387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F22332-CB6D-824B-9BEB-4A3EBD79FDDB}"/>
              </a:ext>
            </a:extLst>
          </p:cNvPr>
          <p:cNvSpPr txBox="1"/>
          <p:nvPr/>
        </p:nvSpPr>
        <p:spPr>
          <a:xfrm>
            <a:off x="7252135" y="3937025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" dirty="0"/>
              <a:t>Ex: if you give </a:t>
            </a:r>
            <a:r>
              <a:rPr kumimoji="1" lang="en-US" altLang="zh-TW" sz="600" dirty="0" err="1"/>
              <a:t>gl_Position.xy</a:t>
            </a:r>
            <a:r>
              <a:rPr kumimoji="1" lang="en-US" altLang="zh-TW" sz="600" dirty="0"/>
              <a:t> (0,0), the </a:t>
            </a:r>
            <a:r>
              <a:rPr kumimoji="1" lang="en-US" altLang="zh-TW" sz="600" dirty="0" err="1"/>
              <a:t>gl_FragCoord.xy</a:t>
            </a:r>
            <a:r>
              <a:rPr kumimoji="1" lang="en-US" altLang="zh-TW" sz="600" dirty="0"/>
              <a:t> </a:t>
            </a:r>
          </a:p>
          <a:p>
            <a:r>
              <a:rPr kumimoji="1" lang="en-US" altLang="zh-TW" sz="600" dirty="0"/>
              <a:t>will be (1024,1024) if your window size is 2048x2048</a:t>
            </a:r>
            <a:endParaRPr kumimoji="1"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2636970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039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dirty="0"/>
              <a:t>To answer this question, we have to clearly understand the meaning of every variable in the off-screen shader.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A0360A-4738-EB47-8430-8B876A88B081}"/>
              </a:ext>
            </a:extLst>
          </p:cNvPr>
          <p:cNvSpPr txBox="1"/>
          <p:nvPr/>
        </p:nvSpPr>
        <p:spPr>
          <a:xfrm>
            <a:off x="4949361" y="2762305"/>
            <a:ext cx="430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“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dirty="0" err="1"/>
              <a:t>.xy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gl_FragCoord.w</a:t>
            </a:r>
            <a:r>
              <a:rPr kumimoji="1" lang="en-US" altLang="zh-TW" sz="1200" dirty="0"/>
              <a:t>” is the pixel which will be filled </a:t>
            </a:r>
          </a:p>
          <a:p>
            <a:r>
              <a:rPr kumimoji="1" lang="en-US" altLang="zh-TW" sz="1200" dirty="0"/>
              <a:t>by the RGBA you put in </a:t>
            </a:r>
            <a:r>
              <a:rPr kumimoji="1" lang="en-US" altLang="zh-TW" sz="1200" dirty="0" err="1"/>
              <a:t>gl_FragColor</a:t>
            </a:r>
            <a:endParaRPr kumimoji="1" lang="en-US" altLang="zh-TW" sz="1200" dirty="0"/>
          </a:p>
          <a:p>
            <a:r>
              <a:rPr kumimoji="1" lang="en-US" altLang="zh-TW" sz="1200" dirty="0"/>
              <a:t>And, WebGL implicitly derives 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b="1" dirty="0"/>
              <a:t> </a:t>
            </a:r>
            <a:r>
              <a:rPr kumimoji="1" lang="en-US" altLang="zh-TW" sz="1200" dirty="0"/>
              <a:t>from </a:t>
            </a:r>
            <a:r>
              <a:rPr kumimoji="1" lang="en-US" altLang="zh-TW" sz="1200" dirty="0" err="1"/>
              <a:t>gl_Position</a:t>
            </a:r>
            <a:r>
              <a:rPr kumimoji="1" lang="en-US" altLang="zh-TW" sz="1200" dirty="0"/>
              <a:t>.</a:t>
            </a:r>
          </a:p>
          <a:p>
            <a:endParaRPr kumimoji="1" lang="en-US" altLang="zh-TW" sz="1200" dirty="0"/>
          </a:p>
          <a:p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2DB233-8EEF-934B-A041-AB198432DE68}"/>
              </a:ext>
            </a:extLst>
          </p:cNvPr>
          <p:cNvSpPr/>
          <p:nvPr/>
        </p:nvSpPr>
        <p:spPr>
          <a:xfrm>
            <a:off x="5025903" y="2835172"/>
            <a:ext cx="2165495" cy="1801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7CBA2F-1A4D-574A-B2E9-363D1E313B8B}"/>
              </a:ext>
            </a:extLst>
          </p:cNvPr>
          <p:cNvCxnSpPr>
            <a:cxnSpLocks/>
          </p:cNvCxnSpPr>
          <p:nvPr/>
        </p:nvCxnSpPr>
        <p:spPr>
          <a:xfrm flipH="1">
            <a:off x="5600395" y="2688034"/>
            <a:ext cx="260719" cy="117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6FAA5C-74F9-DB4A-B8BA-C4E49FB0DC15}"/>
              </a:ext>
            </a:extLst>
          </p:cNvPr>
          <p:cNvSpPr txBox="1"/>
          <p:nvPr/>
        </p:nvSpPr>
        <p:spPr>
          <a:xfrm>
            <a:off x="5762404" y="2580608"/>
            <a:ext cx="2614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in window space (pixel as unit, ex 2048x2048)</a:t>
            </a:r>
            <a:endParaRPr kumimoji="1" lang="zh-TW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461483-2BFC-C84D-9B6B-81C26224FCB7}"/>
              </a:ext>
            </a:extLst>
          </p:cNvPr>
          <p:cNvSpPr txBox="1"/>
          <p:nvPr/>
        </p:nvSpPr>
        <p:spPr>
          <a:xfrm>
            <a:off x="4934409" y="3611750"/>
            <a:ext cx="3321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How WebGL calculates </a:t>
            </a:r>
            <a:r>
              <a:rPr kumimoji="1" lang="en-US" altLang="zh-TW" sz="1100" dirty="0" err="1"/>
              <a:t>gl_FragCoord</a:t>
            </a:r>
            <a:r>
              <a:rPr kumimoji="1" lang="en-US" altLang="zh-TW" sz="1100" dirty="0"/>
              <a:t> from </a:t>
            </a:r>
            <a:r>
              <a:rPr kumimoji="1" lang="en-US" altLang="zh-TW" sz="1100" dirty="0" err="1"/>
              <a:t>gl_Position</a:t>
            </a:r>
            <a:r>
              <a:rPr kumimoji="1" lang="en-US" altLang="zh-TW" sz="1100" dirty="0"/>
              <a:t>?</a:t>
            </a:r>
          </a:p>
          <a:p>
            <a:r>
              <a:rPr kumimoji="1" lang="en-US" altLang="zh-TW" sz="1100" dirty="0"/>
              <a:t>(discuss </a:t>
            </a:r>
            <a:r>
              <a:rPr kumimoji="1" lang="en-US" altLang="zh-TW" sz="1100" dirty="0" err="1"/>
              <a:t>gl_FragCoord.x</a:t>
            </a:r>
            <a:r>
              <a:rPr kumimoji="1" lang="en-US" altLang="zh-TW" sz="1100" dirty="0"/>
              <a:t> and y only here)</a:t>
            </a:r>
            <a:endParaRPr kumimoji="1" lang="zh-TW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989A5-987F-ED4D-BCB5-F86EDAC5338A}"/>
              </a:ext>
            </a:extLst>
          </p:cNvPr>
          <p:cNvSpPr/>
          <p:nvPr/>
        </p:nvSpPr>
        <p:spPr>
          <a:xfrm>
            <a:off x="5684293" y="421076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E2020D-4275-0F4A-8D25-D6CAD2116C20}"/>
              </a:ext>
            </a:extLst>
          </p:cNvPr>
          <p:cNvSpPr txBox="1"/>
          <p:nvPr/>
        </p:nvSpPr>
        <p:spPr>
          <a:xfrm>
            <a:off x="5238758" y="4948325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CDDC91-D3B1-A549-930F-DCE6F7F89BF7}"/>
              </a:ext>
            </a:extLst>
          </p:cNvPr>
          <p:cNvSpPr txBox="1"/>
          <p:nvPr/>
        </p:nvSpPr>
        <p:spPr>
          <a:xfrm>
            <a:off x="5995358" y="3966505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8FA199-578C-5743-A0EF-FDFA18D4AF68}"/>
              </a:ext>
            </a:extLst>
          </p:cNvPr>
          <p:cNvSpPr txBox="1"/>
          <p:nvPr/>
        </p:nvSpPr>
        <p:spPr>
          <a:xfrm>
            <a:off x="4972824" y="4372301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1A5D7C-E3BF-E647-818B-F134AB0CFAA3}"/>
              </a:ext>
            </a:extLst>
          </p:cNvPr>
          <p:cNvSpPr txBox="1"/>
          <p:nvPr/>
        </p:nvSpPr>
        <p:spPr>
          <a:xfrm>
            <a:off x="6503409" y="4417114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EACA4-0B28-BB42-91E8-59EA50AB01EF}"/>
              </a:ext>
            </a:extLst>
          </p:cNvPr>
          <p:cNvSpPr/>
          <p:nvPr/>
        </p:nvSpPr>
        <p:spPr>
          <a:xfrm>
            <a:off x="6967996" y="422042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Canvas/Texture Window space</a:t>
            </a:r>
            <a:endParaRPr kumimoji="1" lang="zh-TW" altLang="en-US" sz="7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AF0D69-37D1-D148-8690-506EF3C137AE}"/>
              </a:ext>
            </a:extLst>
          </p:cNvPr>
          <p:cNvSpPr txBox="1"/>
          <p:nvPr/>
        </p:nvSpPr>
        <p:spPr>
          <a:xfrm>
            <a:off x="6732162" y="39879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4B5562C-8251-B142-86F6-15A245108931}"/>
              </a:ext>
            </a:extLst>
          </p:cNvPr>
          <p:cNvSpPr txBox="1"/>
          <p:nvPr/>
        </p:nvSpPr>
        <p:spPr>
          <a:xfrm>
            <a:off x="7531284" y="4961387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F22332-CB6D-824B-9BEB-4A3EBD79FDDB}"/>
              </a:ext>
            </a:extLst>
          </p:cNvPr>
          <p:cNvSpPr txBox="1"/>
          <p:nvPr/>
        </p:nvSpPr>
        <p:spPr>
          <a:xfrm>
            <a:off x="7252135" y="3913319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" dirty="0"/>
              <a:t>Ex: if you give </a:t>
            </a:r>
            <a:r>
              <a:rPr kumimoji="1" lang="en-US" altLang="zh-TW" sz="600" dirty="0" err="1"/>
              <a:t>gl_Position.xy</a:t>
            </a:r>
            <a:r>
              <a:rPr kumimoji="1" lang="en-US" altLang="zh-TW" sz="600" dirty="0"/>
              <a:t> (0,0), the </a:t>
            </a:r>
            <a:r>
              <a:rPr kumimoji="1" lang="en-US" altLang="zh-TW" sz="600" dirty="0" err="1"/>
              <a:t>gl_FragCoord.xy</a:t>
            </a:r>
            <a:r>
              <a:rPr kumimoji="1" lang="en-US" altLang="zh-TW" sz="600" dirty="0"/>
              <a:t> </a:t>
            </a:r>
          </a:p>
          <a:p>
            <a:r>
              <a:rPr kumimoji="1" lang="en-US" altLang="zh-TW" sz="600" dirty="0"/>
              <a:t>will be (1024,1024) if your window size is 2048x2048</a:t>
            </a:r>
            <a:endParaRPr kumimoji="1" lang="zh-TW" altLang="en-US" sz="600" dirty="0"/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B7EAFE72-13DB-A747-A4DB-180F553E252E}"/>
              </a:ext>
            </a:extLst>
          </p:cNvPr>
          <p:cNvCxnSpPr>
            <a:cxnSpLocks/>
          </p:cNvCxnSpPr>
          <p:nvPr/>
        </p:nvCxnSpPr>
        <p:spPr>
          <a:xfrm>
            <a:off x="3609095" y="4098992"/>
            <a:ext cx="0" cy="4566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2696A9A-0ACD-8944-B750-216D61EB9749}"/>
              </a:ext>
            </a:extLst>
          </p:cNvPr>
          <p:cNvSpPr txBox="1"/>
          <p:nvPr/>
        </p:nvSpPr>
        <p:spPr>
          <a:xfrm>
            <a:off x="2926988" y="3611457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00" dirty="0" err="1">
                <a:solidFill>
                  <a:schemeClr val="bg1"/>
                </a:solidFill>
              </a:rPr>
              <a:t>gl_FragCoord.z</a:t>
            </a:r>
            <a:r>
              <a:rPr kumimoji="1" lang="en-US" altLang="zh-TW" sz="700" dirty="0">
                <a:solidFill>
                  <a:schemeClr val="bg1"/>
                </a:solidFill>
              </a:rPr>
              <a:t> (range: 0 – 1) represent the distance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from the green point to the light source(camera).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I won’t explain the details here. This is also derived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from </a:t>
            </a:r>
            <a:r>
              <a:rPr kumimoji="1" lang="en-US" altLang="zh-TW" sz="700" dirty="0" err="1">
                <a:solidFill>
                  <a:schemeClr val="bg1"/>
                </a:solidFill>
              </a:rPr>
              <a:t>gl_Position.z</a:t>
            </a:r>
            <a:endParaRPr kumimoji="1" lang="zh-TW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48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039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of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dirty="0"/>
              <a:t>To answer this question, we have to clearly understand the meaning of every variable in the off-screen shader.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E7120C-D808-314A-90BD-81DEB3A5DAC9}"/>
              </a:ext>
            </a:extLst>
          </p:cNvPr>
          <p:cNvSpPr txBox="1"/>
          <p:nvPr/>
        </p:nvSpPr>
        <p:spPr>
          <a:xfrm>
            <a:off x="5062926" y="2985345"/>
            <a:ext cx="351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Now, we know this distance (depth) will be written to this pixel on the texture</a:t>
            </a:r>
            <a:endParaRPr kumimoji="1" lang="zh-TW" altLang="en-US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584FE17-D803-2541-B45E-B75D7232C6F1}"/>
              </a:ext>
            </a:extLst>
          </p:cNvPr>
          <p:cNvCxnSpPr>
            <a:cxnSpLocks/>
          </p:cNvCxnSpPr>
          <p:nvPr/>
        </p:nvCxnSpPr>
        <p:spPr>
          <a:xfrm flipV="1">
            <a:off x="7755866" y="438298"/>
            <a:ext cx="1026320" cy="26529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6FB26A57-3429-094D-9A2C-EAEC01594581}"/>
              </a:ext>
            </a:extLst>
          </p:cNvPr>
          <p:cNvCxnSpPr>
            <a:cxnSpLocks/>
          </p:cNvCxnSpPr>
          <p:nvPr/>
        </p:nvCxnSpPr>
        <p:spPr>
          <a:xfrm flipV="1">
            <a:off x="6953177" y="996729"/>
            <a:ext cx="762436" cy="238769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75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Steps of Use of Frame Buffer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off-screen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871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380328" y="369940"/>
            <a:ext cx="2510081" cy="1049427"/>
          </a:xfrm>
          <a:prstGeom prst="bentConnector3">
            <a:avLst>
              <a:gd name="adj1" fmla="val 9975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5984543" y="343051"/>
            <a:ext cx="2275319" cy="905719"/>
          </a:xfrm>
          <a:prstGeom prst="bentConnector3">
            <a:avLst>
              <a:gd name="adj1" fmla="val 9978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332807" y="932939"/>
            <a:ext cx="58459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During on-screen rendering, we want to determine the orange point is under the shadow or not.</a:t>
            </a:r>
          </a:p>
          <a:p>
            <a:r>
              <a:rPr kumimoji="1" lang="en-US" altLang="zh-TW" sz="1100" dirty="0"/>
              <a:t>We want to calculate the distance between the orange point to the light source</a:t>
            </a:r>
          </a:p>
          <a:p>
            <a:r>
              <a:rPr kumimoji="1" lang="en-US" altLang="zh-TW" sz="1100" dirty="0"/>
              <a:t>And, get the distance from the light source to the closest object on the purple pixel ray</a:t>
            </a:r>
          </a:p>
          <a:p>
            <a:r>
              <a:rPr kumimoji="1" lang="en-US" altLang="zh-TW" sz="1100" dirty="0"/>
              <a:t>(we get this information from the texture outputted from the off-screen rendering)</a:t>
            </a:r>
          </a:p>
          <a:p>
            <a:endParaRPr kumimoji="1" lang="en-US" altLang="zh-TW" sz="1100" dirty="0"/>
          </a:p>
          <a:p>
            <a:r>
              <a:rPr kumimoji="1" lang="en-US" altLang="zh-TW" sz="1100" dirty="0"/>
              <a:t> 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28703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33" y="1821602"/>
            <a:ext cx="3581193" cy="212298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5802134" y="3933562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EC2303-5032-6E41-B957-361E47AA4C12}"/>
              </a:ext>
            </a:extLst>
          </p:cNvPr>
          <p:cNvSpPr/>
          <p:nvPr/>
        </p:nvSpPr>
        <p:spPr>
          <a:xfrm>
            <a:off x="5871593" y="3551656"/>
            <a:ext cx="2558521" cy="1159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3448" y="1702447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090554" y="3986175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CC1A95-6B68-3446-BD60-D3BB2506981D}"/>
              </a:ext>
            </a:extLst>
          </p:cNvPr>
          <p:cNvSpPr/>
          <p:nvPr/>
        </p:nvSpPr>
        <p:spPr>
          <a:xfrm>
            <a:off x="2296813" y="2627538"/>
            <a:ext cx="2079508" cy="10986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ABF56F-4378-E049-A221-45086A2E0D5A}"/>
              </a:ext>
            </a:extLst>
          </p:cNvPr>
          <p:cNvSpPr txBox="1"/>
          <p:nvPr/>
        </p:nvSpPr>
        <p:spPr>
          <a:xfrm>
            <a:off x="2269467" y="2737406"/>
            <a:ext cx="25490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Coordinate of </a:t>
            </a:r>
            <a:r>
              <a:rPr kumimoji="1" lang="en-US" altLang="zh-TW" sz="900" dirty="0">
                <a:solidFill>
                  <a:srgbClr val="00B050"/>
                </a:solidFill>
              </a:rPr>
              <a:t>green dot </a:t>
            </a:r>
            <a:r>
              <a:rPr kumimoji="1" lang="en-US" altLang="zh-TW" sz="900" dirty="0">
                <a:solidFill>
                  <a:schemeClr val="bg1"/>
                </a:solidFill>
              </a:rPr>
              <a:t>in clip space (light source)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D623556-A10E-8642-928C-EA53EFFE7749}"/>
              </a:ext>
            </a:extLst>
          </p:cNvPr>
          <p:cNvSpPr txBox="1"/>
          <p:nvPr/>
        </p:nvSpPr>
        <p:spPr>
          <a:xfrm>
            <a:off x="5768015" y="3631373"/>
            <a:ext cx="30059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Coordinate of </a:t>
            </a:r>
            <a:r>
              <a:rPr kumimoji="1" lang="en-US" altLang="zh-TW" sz="1050" dirty="0">
                <a:solidFill>
                  <a:schemeClr val="accent6">
                    <a:lumMod val="75000"/>
                  </a:schemeClr>
                </a:solidFill>
              </a:rPr>
              <a:t>orange dot </a:t>
            </a:r>
            <a:r>
              <a:rPr kumimoji="1" lang="en-US" altLang="zh-TW" sz="1050" dirty="0">
                <a:solidFill>
                  <a:schemeClr val="bg1"/>
                </a:solidFill>
              </a:rPr>
              <a:t>in clip space (light source)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08294" y="161289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1.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15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C9647-02E4-3247-AA32-AA8B47475F9B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17967F-9E6F-8146-9DA6-F680AD20DC07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7015F8-8FE8-A94D-9586-A987FA3F8FDF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20C7F8-F9A6-B348-9C86-72D9386D667A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C7BBF0-9FA9-AB41-9151-CBE1EDC6E8C7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FC4A74-3060-B441-895A-8B42DE550293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E47C0F5-5F6F-5B44-8A48-2A53A2BDF7CE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DD09B42-3E77-2A47-8A77-41DD5BD7A60C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D48D5A8-247A-744C-8757-C3E668B6EF0C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CFFD3A-2D87-674D-ADCA-D89F1D40EB8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The same as the texture space</a:t>
            </a:r>
            <a:endParaRPr kumimoji="1" lang="zh-TW" altLang="en-US" sz="7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9452F-DC5A-3640-A856-66CD59700178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6226F0-89E6-6147-9A2B-314D4DF6880F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85910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6506152" y="3933561"/>
            <a:ext cx="2438856" cy="1266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C9647-02E4-3247-AA32-AA8B47475F9B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17967F-9E6F-8146-9DA6-F680AD20DC07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7015F8-8FE8-A94D-9586-A987FA3F8FDF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20C7F8-F9A6-B348-9C86-72D9386D667A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C7BBF0-9FA9-AB41-9151-CBE1EDC6E8C7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FC4A74-3060-B441-895A-8B42DE550293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E47C0F5-5F6F-5B44-8A48-2A53A2BDF7CE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DD09B42-3E77-2A47-8A77-41DD5BD7A60C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D48D5A8-247A-744C-8757-C3E668B6EF0C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CFFD3A-2D87-674D-ADCA-D89F1D40EB8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The same as the texture space</a:t>
            </a:r>
            <a:endParaRPr kumimoji="1" lang="zh-TW" altLang="en-US" sz="7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9452F-DC5A-3640-A856-66CD59700178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6226F0-89E6-6147-9A2B-314D4DF6880F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1041AF-174B-8F40-8B3C-F6EB634B8428}"/>
              </a:ext>
            </a:extLst>
          </p:cNvPr>
          <p:cNvSpPr txBox="1"/>
          <p:nvPr/>
        </p:nvSpPr>
        <p:spPr>
          <a:xfrm>
            <a:off x="3501893" y="2916788"/>
            <a:ext cx="182774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700" dirty="0" err="1">
                <a:solidFill>
                  <a:srgbClr val="C00000"/>
                </a:solidFill>
              </a:rPr>
              <a:t>gl_FragCoord.z</a:t>
            </a:r>
            <a:r>
              <a:rPr kumimoji="1" lang="en-US" altLang="zh-TW" sz="700" dirty="0">
                <a:solidFill>
                  <a:srgbClr val="C00000"/>
                </a:solidFill>
              </a:rPr>
              <a:t> (range 0 to 1) is also </a:t>
            </a:r>
          </a:p>
          <a:p>
            <a:r>
              <a:rPr kumimoji="1" lang="en-US" altLang="zh-TW" sz="700" dirty="0">
                <a:solidFill>
                  <a:srgbClr val="C00000"/>
                </a:solidFill>
              </a:rPr>
              <a:t>calculated from </a:t>
            </a:r>
            <a:r>
              <a:rPr kumimoji="1" lang="en-US" altLang="zh-TW" sz="700" dirty="0" err="1">
                <a:solidFill>
                  <a:srgbClr val="C00000"/>
                </a:solidFill>
              </a:rPr>
              <a:t>gl_Position.z</a:t>
            </a:r>
            <a:r>
              <a:rPr kumimoji="1" lang="en-US" altLang="zh-TW" sz="700" dirty="0">
                <a:solidFill>
                  <a:srgbClr val="C00000"/>
                </a:solidFill>
              </a:rPr>
              <a:t> (range -1 to +1)</a:t>
            </a:r>
            <a:endParaRPr kumimoji="1" lang="zh-TW" altLang="en-US" sz="700" dirty="0">
              <a:solidFill>
                <a:srgbClr val="C00000"/>
              </a:solidFill>
            </a:endParaRP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EF690F1-D84D-4F4C-A194-0977B4B8C56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48545" y="3224565"/>
            <a:ext cx="467220" cy="1882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74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6506152" y="3933561"/>
            <a:ext cx="2438856" cy="1266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F746D-6995-8B41-84B9-E6FFDEB2EDEF}"/>
              </a:ext>
            </a:extLst>
          </p:cNvPr>
          <p:cNvSpPr txBox="1"/>
          <p:nvPr/>
        </p:nvSpPr>
        <p:spPr>
          <a:xfrm>
            <a:off x="6892119" y="1915698"/>
            <a:ext cx="217719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Because the depth information is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passed into on-screen rendering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shader as a texture. So, to access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the depth information, we need the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coordinate defined in texture space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5060D73D-F876-CC40-89AA-32995D6E2B7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980719" y="2815944"/>
            <a:ext cx="47525" cy="110064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0218C65-DEE6-4241-9655-858C920B3113}"/>
              </a:ext>
            </a:extLst>
          </p:cNvPr>
          <p:cNvCxnSpPr>
            <a:cxnSpLocks/>
          </p:cNvCxnSpPr>
          <p:nvPr/>
        </p:nvCxnSpPr>
        <p:spPr>
          <a:xfrm flipH="1">
            <a:off x="3646879" y="2815944"/>
            <a:ext cx="4333841" cy="13946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C6BB7EC-6BE9-774F-A57E-815D62904B96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1C66D3-55B8-1346-9C6E-331EAB6F8F41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2F9E101-36E5-334B-922C-D35F32660DDD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1770752-70F7-724D-A135-45EE23CA27A5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23832D0-11DD-9849-A2F6-CDF0C6FF840E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5DD6456-4B4E-0B49-AE87-69EB7D1EE280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356C45-0DC0-CD4B-9240-F432BE712C65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>
                <a:solidFill>
                  <a:srgbClr val="FF0000"/>
                </a:solidFill>
              </a:rPr>
              <a:t>The same as the texture space</a:t>
            </a:r>
            <a:endParaRPr kumimoji="1" lang="zh-TW" altLang="en-US" sz="700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1E5A788-0983-A045-A762-963AD7532975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6327B8F-B4BE-4643-9EBE-B0EA2D1CAE1C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3455BD2-6A6A-2E47-B0A6-322A260AFF3B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C9A5183-9A19-EC4A-B009-2E93228948EA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786970E-56BC-A240-9DBC-79C3B3A6A0B1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2668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5684817" y="4058281"/>
            <a:ext cx="2438856" cy="2935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F746D-6995-8B41-84B9-E6FFDEB2EDEF}"/>
              </a:ext>
            </a:extLst>
          </p:cNvPr>
          <p:cNvSpPr txBox="1"/>
          <p:nvPr/>
        </p:nvSpPr>
        <p:spPr>
          <a:xfrm>
            <a:off x="6892119" y="1915698"/>
            <a:ext cx="217719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Because the depth information is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passed into on-screen rendering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shader as a texture. So, to access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the depth information, we need the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coordinate defined in texture space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cxnSp>
        <p:nvCxnSpPr>
          <p:cNvPr id="45" name="肘形接點 44">
            <a:extLst>
              <a:ext uri="{FF2B5EF4-FFF2-40B4-BE49-F238E27FC236}">
                <a16:creationId xmlns:a16="http://schemas.microsoft.com/office/drawing/2014/main" id="{929AC369-A9D6-B84C-AAE4-0C18EE4AB2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24575" y="1645175"/>
            <a:ext cx="3237316" cy="2056777"/>
          </a:xfrm>
          <a:prstGeom prst="bentConnector3">
            <a:avLst>
              <a:gd name="adj1" fmla="val 4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E8A84E3-95C7-7043-980B-57AB192B2250}"/>
              </a:ext>
            </a:extLst>
          </p:cNvPr>
          <p:cNvSpPr txBox="1"/>
          <p:nvPr/>
        </p:nvSpPr>
        <p:spPr>
          <a:xfrm>
            <a:off x="8090014" y="4219323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rgbClr val="C00000"/>
                </a:solidFill>
              </a:rPr>
              <a:t>What we want</a:t>
            </a:r>
            <a:endParaRPr kumimoji="1"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E5E0D3-1CEC-A84E-BC8E-BA5DDF7F7C6E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66FB35-DADD-CE41-BAD9-E236F617DEF3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B67054-D116-744C-9F37-491F515E9384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BCD2AF8-53E4-7B42-82BF-87601FCE9B95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89764A-DBD3-454E-9E6A-17D589EC7A56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BEE0988-5DFC-3341-934A-6A533B99956A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E6D110-7D97-AD4F-BE2A-4B01C2933C9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>
                <a:solidFill>
                  <a:srgbClr val="FF0000"/>
                </a:solidFill>
              </a:rPr>
              <a:t>The same as the texture space</a:t>
            </a:r>
            <a:endParaRPr kumimoji="1" lang="zh-TW" altLang="en-US" sz="7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C5E5C8D-1DF4-1B4D-B8FC-444DD94610D3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B7B47CB-45E6-E54C-9F1C-AF42C3DAB615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4BBE1F-B01E-2249-9992-FB3307A01448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A5434D1-2099-BF48-A57C-33BA65787CBD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91CB500-069B-BB47-A04C-D3AA1B7C2F15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99143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772649" y="343052"/>
            <a:ext cx="5387717" cy="720692"/>
          </a:xfrm>
          <a:prstGeom prst="bentConnector3">
            <a:avLst>
              <a:gd name="adj1" fmla="val 10002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3914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Calculate this distance</a:t>
            </a:r>
          </a:p>
          <a:p>
            <a:r>
              <a:rPr kumimoji="1" lang="en-US" altLang="zh-TW" sz="1100" dirty="0"/>
              <a:t>Transform the coordinate of the orange point from object space </a:t>
            </a:r>
          </a:p>
          <a:p>
            <a:r>
              <a:rPr kumimoji="1" lang="en-US" altLang="zh-TW" sz="1100" dirty="0"/>
              <a:t>to the clip space defined by the light source. And linear map z component from [-1, +1] to [0, 1]. (this is “</a:t>
            </a:r>
            <a:r>
              <a:rPr kumimoji="1" lang="en-US" altLang="zh-TW" sz="1100" dirty="0" err="1"/>
              <a:t>shadowCoord.z</a:t>
            </a:r>
            <a:r>
              <a:rPr kumimoji="1" lang="en-US" altLang="zh-TW" sz="1100" dirty="0"/>
              <a:t>”)</a:t>
            </a:r>
          </a:p>
          <a:p>
            <a:endParaRPr kumimoji="1" lang="en-US" altLang="zh-TW" sz="1100" dirty="0"/>
          </a:p>
          <a:p>
            <a:r>
              <a:rPr kumimoji="1" lang="en-US" altLang="zh-TW" sz="1100" b="1" dirty="0" err="1"/>
              <a:t>u_MvpMatrixOfLight</a:t>
            </a:r>
            <a:r>
              <a:rPr kumimoji="1" lang="en-US" altLang="zh-TW" sz="1100" dirty="0"/>
              <a:t>: the </a:t>
            </a:r>
            <a:r>
              <a:rPr kumimoji="1" lang="en-US" altLang="zh-TW" sz="1100" dirty="0" err="1"/>
              <a:t>mvpMatrix</a:t>
            </a:r>
            <a:r>
              <a:rPr kumimoji="1" lang="en-US" altLang="zh-TW" sz="1100" dirty="0"/>
              <a:t> to render the circle (green dot) when the camera is at light source position</a:t>
            </a:r>
          </a:p>
          <a:p>
            <a:endParaRPr kumimoji="1" lang="zh-TW" altLang="en-US" sz="1100" dirty="0"/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0" y="2718184"/>
            <a:ext cx="3581193" cy="2122982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77500717-700D-E748-8478-C4DFF5553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35C1C020-6082-FA45-9745-AFDDD513A0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4E5F98-334B-8F4A-9E33-19C135495E6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332923-D86B-414B-9EDA-AA7EEBC4F0F8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1841661" y="4830144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E2DC64-2FAF-554E-948F-BE68351B6715}"/>
              </a:ext>
            </a:extLst>
          </p:cNvPr>
          <p:cNvSpPr/>
          <p:nvPr/>
        </p:nvSpPr>
        <p:spPr>
          <a:xfrm>
            <a:off x="6519061" y="3928546"/>
            <a:ext cx="2462218" cy="1285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B7B7A-8E8F-EE4D-89F6-DB65857787B3}"/>
              </a:ext>
            </a:extLst>
          </p:cNvPr>
          <p:cNvSpPr txBox="1"/>
          <p:nvPr/>
        </p:nvSpPr>
        <p:spPr>
          <a:xfrm>
            <a:off x="1911121" y="4512489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1.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EC2303-5032-6E41-B957-361E47AA4C12}"/>
              </a:ext>
            </a:extLst>
          </p:cNvPr>
          <p:cNvSpPr/>
          <p:nvPr/>
        </p:nvSpPr>
        <p:spPr>
          <a:xfrm>
            <a:off x="1911120" y="4448238"/>
            <a:ext cx="2558521" cy="1159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216001B-9062-AA41-99A7-7494D0D3C02F}"/>
              </a:ext>
            </a:extLst>
          </p:cNvPr>
          <p:cNvSpPr txBox="1"/>
          <p:nvPr/>
        </p:nvSpPr>
        <p:spPr>
          <a:xfrm>
            <a:off x="6511528" y="369339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2.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D8CED0-E41E-3D4A-869F-03D0DD1350C5}"/>
              </a:ext>
            </a:extLst>
          </p:cNvPr>
          <p:cNvSpPr/>
          <p:nvPr/>
        </p:nvSpPr>
        <p:spPr>
          <a:xfrm>
            <a:off x="6519061" y="4345687"/>
            <a:ext cx="600068" cy="1285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66886-854C-5E4A-8A5D-C73B694E0DAA}"/>
              </a:ext>
            </a:extLst>
          </p:cNvPr>
          <p:cNvSpPr txBox="1"/>
          <p:nvPr/>
        </p:nvSpPr>
        <p:spPr>
          <a:xfrm>
            <a:off x="7078235" y="4355141"/>
            <a:ext cx="1450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3. What we want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8160366" y="376322"/>
            <a:ext cx="368651" cy="4132708"/>
          </a:xfrm>
          <a:prstGeom prst="bentConnector4">
            <a:avLst>
              <a:gd name="adj1" fmla="val -137903"/>
              <a:gd name="adj2" fmla="val 51862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75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3914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Calculate this distance</a:t>
            </a:r>
          </a:p>
          <a:p>
            <a:r>
              <a:rPr kumimoji="1" lang="en-US" altLang="zh-TW" sz="1100" dirty="0"/>
              <a:t>Transform the coordinate of the orange point from object space </a:t>
            </a:r>
          </a:p>
          <a:p>
            <a:r>
              <a:rPr kumimoji="1" lang="en-US" altLang="zh-TW" sz="1100" dirty="0"/>
              <a:t>to the clip space defined by the light source. And linear map z component from [-1, +1] to [0, 1]. (this is “</a:t>
            </a:r>
            <a:r>
              <a:rPr kumimoji="1" lang="en-US" altLang="zh-TW" sz="1100" dirty="0" err="1"/>
              <a:t>shadowCoord.z</a:t>
            </a:r>
            <a:r>
              <a:rPr kumimoji="1" lang="en-US" altLang="zh-TW" sz="1100" dirty="0"/>
              <a:t>”)</a:t>
            </a:r>
          </a:p>
          <a:p>
            <a:endParaRPr kumimoji="1" lang="en-US" altLang="zh-TW" sz="1100" dirty="0"/>
          </a:p>
          <a:p>
            <a:r>
              <a:rPr kumimoji="1" lang="en-US" altLang="zh-TW" sz="1100" b="1" dirty="0" err="1"/>
              <a:t>u_MvpMatrixOfLight</a:t>
            </a:r>
            <a:r>
              <a:rPr kumimoji="1" lang="en-US" altLang="zh-TW" sz="1100" dirty="0"/>
              <a:t>: the </a:t>
            </a:r>
            <a:r>
              <a:rPr kumimoji="1" lang="en-US" altLang="zh-TW" sz="1100" dirty="0" err="1"/>
              <a:t>mvpMatrix</a:t>
            </a:r>
            <a:r>
              <a:rPr kumimoji="1" lang="en-US" altLang="zh-TW" sz="1100" dirty="0"/>
              <a:t> to render the circle (green dot) when the camera is at light source position</a:t>
            </a:r>
          </a:p>
          <a:p>
            <a:endParaRPr kumimoji="1" lang="zh-TW" altLang="en-US" sz="1100" dirty="0"/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0" y="2718184"/>
            <a:ext cx="3581193" cy="2122982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77500717-700D-E748-8478-C4DFF5553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35C1C020-6082-FA45-9745-AFDDD513A0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4E5F98-334B-8F4A-9E33-19C135495E6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332923-D86B-414B-9EDA-AA7EEBC4F0F8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1841661" y="4830144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D98114A-4CEB-ED44-9FD2-DEAE9A8E374F}"/>
              </a:ext>
            </a:extLst>
          </p:cNvPr>
          <p:cNvSpPr/>
          <p:nvPr/>
        </p:nvSpPr>
        <p:spPr>
          <a:xfrm>
            <a:off x="6509877" y="4345005"/>
            <a:ext cx="973648" cy="13146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BDE7EC-7169-0D44-91B1-4042720AE597}"/>
              </a:ext>
            </a:extLst>
          </p:cNvPr>
          <p:cNvSpPr txBox="1"/>
          <p:nvPr/>
        </p:nvSpPr>
        <p:spPr>
          <a:xfrm>
            <a:off x="6182918" y="4589335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dirty="0">
                <a:solidFill>
                  <a:srgbClr val="C00000"/>
                </a:solidFill>
              </a:rPr>
              <a:t>Compare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shadowCoord.z</a:t>
            </a:r>
            <a:r>
              <a:rPr kumimoji="1" lang="en-US" altLang="zh-TW" sz="800" dirty="0">
                <a:solidFill>
                  <a:srgbClr val="C00000"/>
                </a:solidFill>
              </a:rPr>
              <a:t> and depth to determine 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the level of visibility of the orange point</a:t>
            </a:r>
            <a:endParaRPr kumimoji="1" lang="zh-TW" altLang="en-US" sz="800" dirty="0">
              <a:solidFill>
                <a:srgbClr val="C00000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2D4B082-5D03-AB43-813D-0047F5EE7F6C}"/>
              </a:ext>
            </a:extLst>
          </p:cNvPr>
          <p:cNvCxnSpPr>
            <a:cxnSpLocks/>
          </p:cNvCxnSpPr>
          <p:nvPr/>
        </p:nvCxnSpPr>
        <p:spPr>
          <a:xfrm flipV="1">
            <a:off x="7322814" y="429491"/>
            <a:ext cx="1521004" cy="39155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2DB2B71-C62A-6742-A9C5-CAB24DEB3ADE}"/>
              </a:ext>
            </a:extLst>
          </p:cNvPr>
          <p:cNvCxnSpPr>
            <a:cxnSpLocks/>
          </p:cNvCxnSpPr>
          <p:nvPr/>
        </p:nvCxnSpPr>
        <p:spPr>
          <a:xfrm flipV="1">
            <a:off x="6873114" y="295702"/>
            <a:ext cx="1425759" cy="40584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66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507CC-7B64-0743-9A72-5C36B24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 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5C331-81FE-5043-8AAF-758DB949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This implementation for shadow is not perfect. But it is a good practice for frame buffer</a:t>
            </a:r>
          </a:p>
          <a:p>
            <a:pPr lvl="1"/>
            <a:r>
              <a:rPr kumimoji="1" lang="en-US" altLang="zh-TW" sz="2000" dirty="0"/>
              <a:t>Rotate the scene, you will find out some imperfect results</a:t>
            </a:r>
          </a:p>
          <a:p>
            <a:r>
              <a:rPr kumimoji="1" lang="en-US" altLang="zh-TW" sz="2000" dirty="0"/>
              <a:t>What if you set “</a:t>
            </a:r>
            <a:r>
              <a:rPr kumimoji="1" lang="en-US" altLang="zh-TW" sz="2000" dirty="0" err="1"/>
              <a:t>deMachThreshold</a:t>
            </a:r>
            <a:r>
              <a:rPr kumimoji="1" lang="en-US" altLang="zh-TW" sz="2000" dirty="0"/>
              <a:t>” to 0? Why do we need it?</a:t>
            </a:r>
          </a:p>
          <a:p>
            <a:r>
              <a:rPr kumimoji="1" lang="en-US" altLang="zh-TW" sz="2000" dirty="0"/>
              <a:t>I comment this in shaders “Low precision implementation”. Can you guess What I mean?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85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808B9-919C-A14B-98D9-53076134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161CAF-FC2E-7C47-8531-E1688DCB6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892256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When users drag the slider, the </a:t>
            </a:r>
            <a:r>
              <a:rPr kumimoji="1" lang="en-US" altLang="zh-TW" sz="2000" dirty="0" err="1"/>
              <a:t>mario</a:t>
            </a:r>
            <a:r>
              <a:rPr kumimoji="1" lang="en-US" altLang="zh-TW" sz="2000" dirty="0"/>
              <a:t> on the cube rotates (the cube does not move)</a:t>
            </a:r>
          </a:p>
          <a:p>
            <a:r>
              <a:rPr kumimoji="1" lang="en-US" altLang="zh-TW" sz="2000" dirty="0"/>
              <a:t>Files: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32E4C-5131-BE42-B008-FFD5B7AB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92" y="1534768"/>
            <a:ext cx="3518807" cy="3608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A7E598-C288-F54E-8B1A-DD8F6E6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09" y="2571750"/>
            <a:ext cx="2667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7347F-4E69-E74D-88A0-3C659F00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05FA6-281C-D847-9B47-21FF2D54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011014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Idea of this example</a:t>
            </a:r>
          </a:p>
          <a:p>
            <a:pPr lvl="1"/>
            <a:r>
              <a:rPr kumimoji="1" lang="en-US" altLang="zh-TW" sz="2000" dirty="0"/>
              <a:t>Pass the </a:t>
            </a:r>
            <a:r>
              <a:rPr kumimoji="1" lang="en-US" altLang="zh-TW" sz="2000" dirty="0" err="1"/>
              <a:t>mario</a:t>
            </a:r>
            <a:r>
              <a:rPr kumimoji="1" lang="en-US" altLang="zh-TW" sz="2000" dirty="0"/>
              <a:t> model to an off-screen shader and render </a:t>
            </a:r>
          </a:p>
          <a:p>
            <a:pPr lvl="1"/>
            <a:r>
              <a:rPr kumimoji="1" lang="en-US" altLang="zh-TW" sz="2000" dirty="0"/>
              <a:t>The result of the off-screen rendering is stored in a texture</a:t>
            </a:r>
          </a:p>
          <a:p>
            <a:pPr lvl="1"/>
            <a:r>
              <a:rPr kumimoji="1" lang="en-US" altLang="zh-TW" sz="2000" dirty="0"/>
              <a:t>Pass the texture and the cube to an on-screen shader</a:t>
            </a:r>
          </a:p>
          <a:p>
            <a:pPr lvl="1"/>
            <a:r>
              <a:rPr kumimoji="1" lang="en-US" altLang="zh-TW" sz="2000" dirty="0"/>
              <a:t>Render the cube and map the texture to the cube faces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419690-320E-4944-BEC8-B8C7CB9B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42" y="2996293"/>
            <a:ext cx="2093701" cy="21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Use of Frame Buffer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A3E9BF0-B5EA-614C-AAFF-4D42B44863FE}"/>
              </a:ext>
            </a:extLst>
          </p:cNvPr>
          <p:cNvSpPr/>
          <p:nvPr/>
        </p:nvSpPr>
        <p:spPr>
          <a:xfrm>
            <a:off x="5396321" y="2671756"/>
            <a:ext cx="1526993" cy="99466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20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6889</Words>
  <Application>Microsoft Macintosh PowerPoint</Application>
  <PresentationFormat>如螢幕大小 (16:9)</PresentationFormat>
  <Paragraphs>891</Paragraphs>
  <Slides>68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Frame Buffer &amp; Shadow</vt:lpstr>
      <vt:lpstr>Frame Buffer</vt:lpstr>
      <vt:lpstr>Applications of Offscreen Rendering</vt:lpstr>
      <vt:lpstr>Applications of Offscreen Rendering</vt:lpstr>
      <vt:lpstr>Big Picture of Use of Frame Buffer</vt:lpstr>
      <vt:lpstr>Steps of Use of Frame Buffer</vt:lpstr>
      <vt:lpstr>Example (Ex09-1)</vt:lpstr>
      <vt:lpstr>Example (Ex09-1)</vt:lpstr>
      <vt:lpstr>Example (Ex09-1): Steps of Use of Frame Buffer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Switch Rendering Target to New Frame Buffer</vt:lpstr>
      <vt:lpstr>Example (Ex09-1): Switch Rendering Target to New Frame Buffer</vt:lpstr>
      <vt:lpstr>Example (Ex09-1): Call Off Screen Shader</vt:lpstr>
      <vt:lpstr>Example (Ex09-1): Switch Rendering Target to New Frame Buffer</vt:lpstr>
      <vt:lpstr>Example (Ex09-1): Switch Back to Normal Rendering Target</vt:lpstr>
      <vt:lpstr>Example (Ex09-1): Switch Rendering Target to New Frame Buffer</vt:lpstr>
      <vt:lpstr>Example (Ex09-1): Switch Back to Normal Rendering Target</vt:lpstr>
      <vt:lpstr>Example (Ex09-1): Pass the Texture from Off-screen Shader to On-Screen Shader and Render</vt:lpstr>
      <vt:lpstr>Example (Ex09-1): Shader</vt:lpstr>
      <vt:lpstr>Try and Think (5mins)</vt:lpstr>
      <vt:lpstr>Shadow</vt:lpstr>
      <vt:lpstr>Idea of Shadow Rendering</vt:lpstr>
      <vt:lpstr>2 Major Steps of Shadow Rendering</vt:lpstr>
      <vt:lpstr>Space Transformation between View of the Camera and Light</vt:lpstr>
      <vt:lpstr>Space Transformation between the On- and Off-Screen Rendering</vt:lpstr>
      <vt:lpstr>Space Transformation between the On- and Off-Screen Rendering</vt:lpstr>
      <vt:lpstr>Space Transformation between the On- and Off-Screen Rendering</vt:lpstr>
      <vt:lpstr>Space Transformation between the On- and Off-Screen Rendering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Try and Think (5 mins)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2022-11-08T16:16:56Z</dcterms:modified>
</cp:coreProperties>
</file>